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 id="2147483685" r:id="rId4"/>
  </p:sldMasterIdLst>
  <p:notesMasterIdLst>
    <p:notesMasterId r:id="rId10"/>
  </p:notesMasterIdLst>
  <p:sldIdLst>
    <p:sldId id="256" r:id="rId5"/>
    <p:sldId id="257" r:id="rId6"/>
    <p:sldId id="258" r:id="rId7"/>
    <p:sldId id="259" r:id="rId8"/>
    <p:sldId id="260" r:id="rId9"/>
  </p:sldIdLst>
  <p:sldSz cx="9144000" cy="5715000" type="screen16x10"/>
  <p:notesSz cx="6858000" cy="9144000"/>
  <p:embeddedFontLst>
    <p:embeddedFont>
      <p:font typeface="Calibri" panose="020F0502020204030204" pitchFamily="34" charset="0"/>
      <p:regular r:id="rId11"/>
      <p:bold r:id="rId12"/>
      <p:italic r:id="rId13"/>
      <p:boldItalic r:id="rId14"/>
    </p:embeddedFont>
    <p:embeddedFont>
      <p:font typeface="Century" panose="02040604050505020304" pitchFamily="18" charset="0"/>
      <p:regular r:id="rId15"/>
    </p:embeddedFont>
    <p:embeddedFont>
      <p:font typeface="Fira Sans Extra Condensed Medium" panose="020B0604020202020204" charset="0"/>
      <p:regular r:id="rId16"/>
      <p:bold r:id="rId17"/>
      <p:italic r:id="rId18"/>
      <p:boldItalic r:id="rId19"/>
    </p:embeddedFont>
    <p:embeddedFont>
      <p:font typeface="Helvetica Neue" panose="020B060402020202020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bNrOB9OX1JLVWKtG7xVa90XOz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833E9A-2C7A-44AE-A214-19D0116CFB1F}">
  <a:tblStyle styleId="{26833E9A-2C7A-44AE-A214-19D0116CFB1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C51D8DB-4F72-4943-A4B7-1A2B4D6E6ECC}"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20000"/>
            </a:schemeClr>
          </a:solidFill>
        </a:fill>
      </a:tcStyle>
    </a:band1H>
    <a:band2H>
      <a:tcTxStyle b="off" i="off"/>
      <a:tcStyle>
        <a:tcBdr/>
      </a:tcStyle>
    </a:band2H>
    <a:band1V>
      <a:tcTxStyle b="off" i="off"/>
      <a:tcStyle>
        <a:tcBdr/>
        <a:fill>
          <a:solidFill>
            <a:schemeClr val="accent3">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649C8D51-622D-4392-B74C-EA4671049F79}"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4AD8E85-DCD8-4DD0-AEF5-361552112101}" styleName="Table_3">
    <a:wholeTbl>
      <a:tcTxStyle b="off" i="off">
        <a:font>
          <a:latin typeface="Calibri"/>
          <a:ea typeface="Calibri"/>
          <a:cs typeface="Calibri"/>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A8A8A8"/>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A8A8A8"/>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A8A8A8"/>
          </a:solidFill>
        </a:fill>
      </a:tcStyle>
    </a:lastRow>
    <a:seCell>
      <a:tcTxStyle b="off" i="off"/>
      <a:tcStyle>
        <a:tcBdr>
          <a:left>
            <a:ln w="9525" cap="flat" cmpd="sng">
              <a:solidFill>
                <a:srgbClr val="000000">
                  <a:alpha val="0"/>
                </a:srgbClr>
              </a:solidFill>
              <a:prstDash val="solid"/>
              <a:round/>
              <a:headEnd type="none" w="sm" len="sm"/>
              <a:tailEnd type="none" w="sm" len="sm"/>
            </a:ln>
          </a:left>
        </a:tcBdr>
      </a:tcStyle>
    </a:seCell>
    <a:swCell>
      <a:tcTxStyle b="off" i="off"/>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b="off" i="off"/>
      <a:tcStyle>
        <a:tcBdr>
          <a:left>
            <a:ln w="9525" cap="flat" cmpd="sng">
              <a:solidFill>
                <a:srgbClr val="000000">
                  <a:alpha val="0"/>
                </a:srgbClr>
              </a:solidFill>
              <a:prstDash val="solid"/>
              <a:round/>
              <a:headEnd type="none" w="sm" len="sm"/>
              <a:tailEnd type="none" w="sm" len="sm"/>
            </a:ln>
          </a:left>
        </a:tcBdr>
      </a:tcStyle>
    </a:neCell>
    <a:nwCell>
      <a:tcTxStyle b="off" i="off"/>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4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font" Target="fonts/font1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998538" y="1163638"/>
            <a:ext cx="50260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76d809017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gf76d809017_4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Situational impact</a:t>
            </a:r>
            <a:endParaRPr/>
          </a:p>
        </p:txBody>
      </p:sp>
      <p:sp>
        <p:nvSpPr>
          <p:cNvPr id="367" name="Google Shape;367;p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54f11bfb3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f54f11bfb3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p:nvPr/>
        </p:nvSpPr>
        <p:spPr>
          <a:xfrm>
            <a:off x="0" y="5162282"/>
            <a:ext cx="9144000" cy="552600"/>
          </a:xfrm>
          <a:prstGeom prst="rect">
            <a:avLst/>
          </a:prstGeom>
          <a:solidFill>
            <a:srgbClr val="0083A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38"/>
          <p:cNvSpPr txBox="1">
            <a:spLocks noGrp="1"/>
          </p:cNvSpPr>
          <p:nvPr>
            <p:ph type="ctrTitle"/>
          </p:nvPr>
        </p:nvSpPr>
        <p:spPr>
          <a:xfrm>
            <a:off x="1143000" y="935302"/>
            <a:ext cx="6858000" cy="1989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subTitle" idx="1"/>
          </p:nvPr>
        </p:nvSpPr>
        <p:spPr>
          <a:xfrm>
            <a:off x="1143000" y="3001698"/>
            <a:ext cx="6858000" cy="1379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38"/>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114300" y="5286505"/>
            <a:ext cx="2057400" cy="304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21" name="Google Shape;21;p38"/>
          <p:cNvCxnSpPr/>
          <p:nvPr/>
        </p:nvCxnSpPr>
        <p:spPr>
          <a:xfrm>
            <a:off x="618185" y="5286505"/>
            <a:ext cx="0" cy="314700"/>
          </a:xfrm>
          <a:prstGeom prst="straightConnector1">
            <a:avLst/>
          </a:prstGeom>
          <a:noFill/>
          <a:ln w="19050" cap="flat" cmpd="sng">
            <a:solidFill>
              <a:schemeClr val="lt1"/>
            </a:solidFill>
            <a:prstDash val="solid"/>
            <a:miter lim="800000"/>
            <a:headEnd type="none" w="sm" len="sm"/>
            <a:tailEnd type="none" w="sm" len="sm"/>
          </a:ln>
        </p:spPr>
      </p:cxnSp>
      <p:pic>
        <p:nvPicPr>
          <p:cNvPr id="22" name="Google Shape;22;p38"/>
          <p:cNvPicPr preferRelativeResize="0"/>
          <p:nvPr/>
        </p:nvPicPr>
        <p:blipFill rotWithShape="1">
          <a:blip r:embed="rId2">
            <a:alphaModFix/>
          </a:blip>
          <a:srcRect/>
          <a:stretch/>
        </p:blipFill>
        <p:spPr>
          <a:xfrm>
            <a:off x="7881871" y="5242393"/>
            <a:ext cx="864114" cy="3867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01"/>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01"/>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1"/>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02"/>
          <p:cNvSpPr txBox="1">
            <a:spLocks noGrp="1"/>
          </p:cNvSpPr>
          <p:nvPr>
            <p:ph type="title"/>
          </p:nvPr>
        </p:nvSpPr>
        <p:spPr>
          <a:xfrm rot="5400000">
            <a:off x="5107949" y="1740070"/>
            <a:ext cx="48432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2"/>
          <p:cNvSpPr txBox="1">
            <a:spLocks noGrp="1"/>
          </p:cNvSpPr>
          <p:nvPr>
            <p:ph type="body" idx="1"/>
          </p:nvPr>
        </p:nvSpPr>
        <p:spPr>
          <a:xfrm rot="5400000">
            <a:off x="1107375" y="-174530"/>
            <a:ext cx="48432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02"/>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2"/>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86"/>
        <p:cNvGrpSpPr/>
        <p:nvPr/>
      </p:nvGrpSpPr>
      <p:grpSpPr>
        <a:xfrm>
          <a:off x="0" y="0"/>
          <a:ext cx="0" cy="0"/>
          <a:chOff x="0" y="0"/>
          <a:chExt cx="0" cy="0"/>
        </a:xfrm>
      </p:grpSpPr>
      <p:sp>
        <p:nvSpPr>
          <p:cNvPr id="87" name="Google Shape;87;p103"/>
          <p:cNvSpPr txBox="1">
            <a:spLocks noGrp="1"/>
          </p:cNvSpPr>
          <p:nvPr>
            <p:ph type="body" idx="1"/>
          </p:nvPr>
        </p:nvSpPr>
        <p:spPr>
          <a:xfrm>
            <a:off x="452438" y="2050352"/>
            <a:ext cx="8239200" cy="1614300"/>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4350">
                <a:latin typeface="Helvetica Neue"/>
                <a:ea typeface="Helvetica Neue"/>
                <a:cs typeface="Helvetica Neue"/>
                <a:sym typeface="Helvetica Neue"/>
              </a:defRPr>
            </a:lvl5pPr>
            <a:lvl6pPr marL="2743200" lvl="5" indent="-369189" algn="l">
              <a:lnSpc>
                <a:spcPct val="90000"/>
              </a:lnSpc>
              <a:spcBef>
                <a:spcPts val="1688"/>
              </a:spcBef>
              <a:spcAft>
                <a:spcPts val="0"/>
              </a:spcAft>
              <a:buClr>
                <a:srgbClr val="000000"/>
              </a:buClr>
              <a:buSzPts val="2214"/>
              <a:buChar char="•"/>
              <a:defRPr/>
            </a:lvl6pPr>
            <a:lvl7pPr marL="3200400" lvl="6" indent="-369189" algn="l">
              <a:lnSpc>
                <a:spcPct val="90000"/>
              </a:lnSpc>
              <a:spcBef>
                <a:spcPts val="1688"/>
              </a:spcBef>
              <a:spcAft>
                <a:spcPts val="0"/>
              </a:spcAft>
              <a:buClr>
                <a:srgbClr val="000000"/>
              </a:buClr>
              <a:buSzPts val="2214"/>
              <a:buChar char="•"/>
              <a:defRPr/>
            </a:lvl7pPr>
            <a:lvl8pPr marL="3657600" lvl="7" indent="-369189" algn="l">
              <a:lnSpc>
                <a:spcPct val="90000"/>
              </a:lnSpc>
              <a:spcBef>
                <a:spcPts val="1688"/>
              </a:spcBef>
              <a:spcAft>
                <a:spcPts val="0"/>
              </a:spcAft>
              <a:buClr>
                <a:srgbClr val="000000"/>
              </a:buClr>
              <a:buSzPts val="2214"/>
              <a:buChar char="•"/>
              <a:defRPr/>
            </a:lvl8pPr>
            <a:lvl9pPr marL="4114800" lvl="8" indent="-369189" algn="l">
              <a:lnSpc>
                <a:spcPct val="90000"/>
              </a:lnSpc>
              <a:spcBef>
                <a:spcPts val="1688"/>
              </a:spcBef>
              <a:spcAft>
                <a:spcPts val="0"/>
              </a:spcAft>
              <a:buClr>
                <a:srgbClr val="000000"/>
              </a:buClr>
              <a:buSzPts val="2214"/>
              <a:buChar char="•"/>
              <a:defRPr/>
            </a:lvl9pPr>
          </a:lstStyle>
          <a:p>
            <a:endParaRPr/>
          </a:p>
        </p:txBody>
      </p:sp>
      <p:sp>
        <p:nvSpPr>
          <p:cNvPr id="88" name="Google Shape;88;p103"/>
          <p:cNvSpPr txBox="1">
            <a:spLocks noGrp="1"/>
          </p:cNvSpPr>
          <p:nvPr>
            <p:ph type="sldNum" idx="12"/>
          </p:nvPr>
        </p:nvSpPr>
        <p:spPr>
          <a:xfrm>
            <a:off x="4500563" y="5261320"/>
            <a:ext cx="138300" cy="2064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675"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44"/>
          <p:cNvSpPr txBox="1">
            <a:spLocks noGrp="1"/>
          </p:cNvSpPr>
          <p:nvPr>
            <p:ph type="title"/>
          </p:nvPr>
        </p:nvSpPr>
        <p:spPr>
          <a:xfrm>
            <a:off x="628651" y="304273"/>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body" idx="1"/>
          </p:nvPr>
        </p:nvSpPr>
        <p:spPr>
          <a:xfrm>
            <a:off x="628651" y="1521354"/>
            <a:ext cx="78867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4"/>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9" name="Google Shape;99;p44"/>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0" name="Google Shape;100;p44"/>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50"/>
          <p:cNvSpPr txBox="1">
            <a:spLocks noGrp="1"/>
          </p:cNvSpPr>
          <p:nvPr>
            <p:ph type="title"/>
          </p:nvPr>
        </p:nvSpPr>
        <p:spPr>
          <a:xfrm>
            <a:off x="628651" y="304273"/>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0"/>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50"/>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5" name="Google Shape;105;p50"/>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45"/>
          <p:cNvSpPr txBox="1">
            <a:spLocks noGrp="1"/>
          </p:cNvSpPr>
          <p:nvPr>
            <p:ph type="ctrTitle"/>
          </p:nvPr>
        </p:nvSpPr>
        <p:spPr>
          <a:xfrm>
            <a:off x="685800" y="935302"/>
            <a:ext cx="7772400" cy="1989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143000" y="3001698"/>
            <a:ext cx="6858000" cy="1379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5"/>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0" name="Google Shape;110;p45"/>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1" name="Google Shape;111;p45"/>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85"/>
          <p:cNvSpPr txBox="1">
            <a:spLocks noGrp="1"/>
          </p:cNvSpPr>
          <p:nvPr>
            <p:ph type="title"/>
          </p:nvPr>
        </p:nvSpPr>
        <p:spPr>
          <a:xfrm>
            <a:off x="623889" y="1424784"/>
            <a:ext cx="7886700" cy="2377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5"/>
          <p:cNvSpPr txBox="1">
            <a:spLocks noGrp="1"/>
          </p:cNvSpPr>
          <p:nvPr>
            <p:ph type="body" idx="1"/>
          </p:nvPr>
        </p:nvSpPr>
        <p:spPr>
          <a:xfrm>
            <a:off x="623889" y="3824554"/>
            <a:ext cx="7886700" cy="125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5" name="Google Shape;115;p85"/>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6" name="Google Shape;116;p85"/>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7" name="Google Shape;117;p85"/>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86"/>
          <p:cNvSpPr txBox="1">
            <a:spLocks noGrp="1"/>
          </p:cNvSpPr>
          <p:nvPr>
            <p:ph type="title"/>
          </p:nvPr>
        </p:nvSpPr>
        <p:spPr>
          <a:xfrm>
            <a:off x="628651" y="304273"/>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6"/>
          <p:cNvSpPr txBox="1">
            <a:spLocks noGrp="1"/>
          </p:cNvSpPr>
          <p:nvPr>
            <p:ph type="body" idx="1"/>
          </p:nvPr>
        </p:nvSpPr>
        <p:spPr>
          <a:xfrm>
            <a:off x="628651" y="1521354"/>
            <a:ext cx="38862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86"/>
          <p:cNvSpPr txBox="1">
            <a:spLocks noGrp="1"/>
          </p:cNvSpPr>
          <p:nvPr>
            <p:ph type="body" idx="2"/>
          </p:nvPr>
        </p:nvSpPr>
        <p:spPr>
          <a:xfrm>
            <a:off x="4629151" y="1521354"/>
            <a:ext cx="38862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86"/>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3" name="Google Shape;123;p86"/>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4" name="Google Shape;124;p86"/>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5"/>
        <p:cNvGrpSpPr/>
        <p:nvPr/>
      </p:nvGrpSpPr>
      <p:grpSpPr>
        <a:xfrm>
          <a:off x="0" y="0"/>
          <a:ext cx="0" cy="0"/>
          <a:chOff x="0" y="0"/>
          <a:chExt cx="0" cy="0"/>
        </a:xfrm>
      </p:grpSpPr>
      <p:sp>
        <p:nvSpPr>
          <p:cNvPr id="126" name="Google Shape;126;p87"/>
          <p:cNvSpPr txBox="1">
            <a:spLocks noGrp="1"/>
          </p:cNvSpPr>
          <p:nvPr>
            <p:ph type="title"/>
          </p:nvPr>
        </p:nvSpPr>
        <p:spPr>
          <a:xfrm>
            <a:off x="629842" y="304273"/>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7"/>
          <p:cNvSpPr txBox="1">
            <a:spLocks noGrp="1"/>
          </p:cNvSpPr>
          <p:nvPr>
            <p:ph type="body" idx="1"/>
          </p:nvPr>
        </p:nvSpPr>
        <p:spPr>
          <a:xfrm>
            <a:off x="629842" y="1400969"/>
            <a:ext cx="3868200" cy="6867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87"/>
          <p:cNvSpPr txBox="1">
            <a:spLocks noGrp="1"/>
          </p:cNvSpPr>
          <p:nvPr>
            <p:ph type="body" idx="2"/>
          </p:nvPr>
        </p:nvSpPr>
        <p:spPr>
          <a:xfrm>
            <a:off x="629842" y="2087563"/>
            <a:ext cx="3868200" cy="307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87"/>
          <p:cNvSpPr txBox="1">
            <a:spLocks noGrp="1"/>
          </p:cNvSpPr>
          <p:nvPr>
            <p:ph type="body" idx="3"/>
          </p:nvPr>
        </p:nvSpPr>
        <p:spPr>
          <a:xfrm>
            <a:off x="4629151" y="1400969"/>
            <a:ext cx="3887400" cy="6867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87"/>
          <p:cNvSpPr txBox="1">
            <a:spLocks noGrp="1"/>
          </p:cNvSpPr>
          <p:nvPr>
            <p:ph type="body" idx="4"/>
          </p:nvPr>
        </p:nvSpPr>
        <p:spPr>
          <a:xfrm>
            <a:off x="4629151" y="2087563"/>
            <a:ext cx="3887400" cy="307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7"/>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2" name="Google Shape;132;p87"/>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3" name="Google Shape;133;p87"/>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8"/>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6" name="Google Shape;136;p88"/>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7" name="Google Shape;137;p88"/>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93"/>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3"/>
          <p:cNvSpPr txBox="1">
            <a:spLocks noGrp="1"/>
          </p:cNvSpPr>
          <p:nvPr>
            <p:ph type="body" idx="1"/>
          </p:nvPr>
        </p:nvSpPr>
        <p:spPr>
          <a:xfrm>
            <a:off x="628650" y="1521354"/>
            <a:ext cx="78867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93"/>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3"/>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89"/>
          <p:cNvSpPr txBox="1">
            <a:spLocks noGrp="1"/>
          </p:cNvSpPr>
          <p:nvPr>
            <p:ph type="title"/>
          </p:nvPr>
        </p:nvSpPr>
        <p:spPr>
          <a:xfrm>
            <a:off x="629841" y="381000"/>
            <a:ext cx="2949300" cy="133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9"/>
          <p:cNvSpPr txBox="1">
            <a:spLocks noGrp="1"/>
          </p:cNvSpPr>
          <p:nvPr>
            <p:ph type="body" idx="1"/>
          </p:nvPr>
        </p:nvSpPr>
        <p:spPr>
          <a:xfrm>
            <a:off x="3887391" y="822857"/>
            <a:ext cx="4629300" cy="4061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89"/>
          <p:cNvSpPr txBox="1">
            <a:spLocks noGrp="1"/>
          </p:cNvSpPr>
          <p:nvPr>
            <p:ph type="body" idx="2"/>
          </p:nvPr>
        </p:nvSpPr>
        <p:spPr>
          <a:xfrm>
            <a:off x="629841" y="1714501"/>
            <a:ext cx="2949300" cy="317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89"/>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3" name="Google Shape;143;p89"/>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4" name="Google Shape;144;p89"/>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90"/>
          <p:cNvSpPr txBox="1">
            <a:spLocks noGrp="1"/>
          </p:cNvSpPr>
          <p:nvPr>
            <p:ph type="title"/>
          </p:nvPr>
        </p:nvSpPr>
        <p:spPr>
          <a:xfrm>
            <a:off x="629841" y="381000"/>
            <a:ext cx="2949300" cy="133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0"/>
          <p:cNvSpPr>
            <a:spLocks noGrp="1"/>
          </p:cNvSpPr>
          <p:nvPr>
            <p:ph type="pic" idx="2"/>
          </p:nvPr>
        </p:nvSpPr>
        <p:spPr>
          <a:xfrm>
            <a:off x="3887391" y="822857"/>
            <a:ext cx="4629300" cy="4061400"/>
          </a:xfrm>
          <a:prstGeom prst="rect">
            <a:avLst/>
          </a:prstGeom>
          <a:noFill/>
          <a:ln>
            <a:noFill/>
          </a:ln>
        </p:spPr>
      </p:sp>
      <p:sp>
        <p:nvSpPr>
          <p:cNvPr id="148" name="Google Shape;148;p90"/>
          <p:cNvSpPr txBox="1">
            <a:spLocks noGrp="1"/>
          </p:cNvSpPr>
          <p:nvPr>
            <p:ph type="body" idx="1"/>
          </p:nvPr>
        </p:nvSpPr>
        <p:spPr>
          <a:xfrm>
            <a:off x="629841" y="1714501"/>
            <a:ext cx="2949300" cy="317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90"/>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0" name="Google Shape;150;p90"/>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1" name="Google Shape;151;p90"/>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91"/>
          <p:cNvSpPr txBox="1">
            <a:spLocks noGrp="1"/>
          </p:cNvSpPr>
          <p:nvPr>
            <p:ph type="title"/>
          </p:nvPr>
        </p:nvSpPr>
        <p:spPr>
          <a:xfrm>
            <a:off x="628651" y="304273"/>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1"/>
          <p:cNvSpPr txBox="1">
            <a:spLocks noGrp="1"/>
          </p:cNvSpPr>
          <p:nvPr>
            <p:ph type="body" idx="1"/>
          </p:nvPr>
        </p:nvSpPr>
        <p:spPr>
          <a:xfrm rot="5400000">
            <a:off x="2758951" y="-608945"/>
            <a:ext cx="36261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1"/>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6" name="Google Shape;156;p91"/>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7" name="Google Shape;157;p91"/>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92"/>
          <p:cNvSpPr txBox="1">
            <a:spLocks noGrp="1"/>
          </p:cNvSpPr>
          <p:nvPr>
            <p:ph type="title"/>
          </p:nvPr>
        </p:nvSpPr>
        <p:spPr>
          <a:xfrm rot="5400000">
            <a:off x="5107951" y="1740071"/>
            <a:ext cx="48432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2"/>
          <p:cNvSpPr txBox="1">
            <a:spLocks noGrp="1"/>
          </p:cNvSpPr>
          <p:nvPr>
            <p:ph type="body" idx="1"/>
          </p:nvPr>
        </p:nvSpPr>
        <p:spPr>
          <a:xfrm rot="5400000">
            <a:off x="1107376" y="-174529"/>
            <a:ext cx="48432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92"/>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2" name="Google Shape;162;p92"/>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3" name="Google Shape;163;p92"/>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0"/>
        <p:cNvGrpSpPr/>
        <p:nvPr/>
      </p:nvGrpSpPr>
      <p:grpSpPr>
        <a:xfrm>
          <a:off x="0" y="0"/>
          <a:ext cx="0" cy="0"/>
          <a:chOff x="0" y="0"/>
          <a:chExt cx="0" cy="0"/>
        </a:xfrm>
      </p:grpSpPr>
      <p:sp>
        <p:nvSpPr>
          <p:cNvPr id="171" name="Google Shape;171;gf54f11bfb3_0_147"/>
          <p:cNvSpPr txBox="1">
            <a:spLocks noGrp="1"/>
          </p:cNvSpPr>
          <p:nvPr>
            <p:ph type="ctrTitle"/>
          </p:nvPr>
        </p:nvSpPr>
        <p:spPr>
          <a:xfrm>
            <a:off x="685800" y="935302"/>
            <a:ext cx="7772400" cy="1989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f54f11bfb3_0_147"/>
          <p:cNvSpPr txBox="1">
            <a:spLocks noGrp="1"/>
          </p:cNvSpPr>
          <p:nvPr>
            <p:ph type="subTitle" idx="1"/>
          </p:nvPr>
        </p:nvSpPr>
        <p:spPr>
          <a:xfrm>
            <a:off x="1143000" y="3001698"/>
            <a:ext cx="6858000" cy="1379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3" name="Google Shape;173;gf54f11bfb3_0_147"/>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f54f11bfb3_0_147"/>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f54f11bfb3_0_14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6"/>
        <p:cNvGrpSpPr/>
        <p:nvPr/>
      </p:nvGrpSpPr>
      <p:grpSpPr>
        <a:xfrm>
          <a:off x="0" y="0"/>
          <a:ext cx="0" cy="0"/>
          <a:chOff x="0" y="0"/>
          <a:chExt cx="0" cy="0"/>
        </a:xfrm>
      </p:grpSpPr>
      <p:sp>
        <p:nvSpPr>
          <p:cNvPr id="177" name="Google Shape;177;gf54f11bfb3_0_153"/>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f54f11bfb3_0_153"/>
          <p:cNvSpPr txBox="1">
            <a:spLocks noGrp="1"/>
          </p:cNvSpPr>
          <p:nvPr>
            <p:ph type="body" idx="1"/>
          </p:nvPr>
        </p:nvSpPr>
        <p:spPr>
          <a:xfrm>
            <a:off x="628650" y="1521354"/>
            <a:ext cx="78867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gf54f11bfb3_0_153"/>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f54f11bfb3_0_153"/>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f54f11bfb3_0_15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2"/>
        <p:cNvGrpSpPr/>
        <p:nvPr/>
      </p:nvGrpSpPr>
      <p:grpSpPr>
        <a:xfrm>
          <a:off x="0" y="0"/>
          <a:ext cx="0" cy="0"/>
          <a:chOff x="0" y="0"/>
          <a:chExt cx="0" cy="0"/>
        </a:xfrm>
      </p:grpSpPr>
      <p:sp>
        <p:nvSpPr>
          <p:cNvPr id="183" name="Google Shape;183;gf54f11bfb3_0_159"/>
          <p:cNvSpPr txBox="1">
            <a:spLocks noGrp="1"/>
          </p:cNvSpPr>
          <p:nvPr>
            <p:ph type="title"/>
          </p:nvPr>
        </p:nvSpPr>
        <p:spPr>
          <a:xfrm>
            <a:off x="623888" y="1424783"/>
            <a:ext cx="7886700" cy="2377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f54f11bfb3_0_159"/>
          <p:cNvSpPr txBox="1">
            <a:spLocks noGrp="1"/>
          </p:cNvSpPr>
          <p:nvPr>
            <p:ph type="body" idx="1"/>
          </p:nvPr>
        </p:nvSpPr>
        <p:spPr>
          <a:xfrm>
            <a:off x="623888" y="3824553"/>
            <a:ext cx="7886700" cy="1250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5" name="Google Shape;185;gf54f11bfb3_0_159"/>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f54f11bfb3_0_159"/>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f54f11bfb3_0_15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8"/>
        <p:cNvGrpSpPr/>
        <p:nvPr/>
      </p:nvGrpSpPr>
      <p:grpSpPr>
        <a:xfrm>
          <a:off x="0" y="0"/>
          <a:ext cx="0" cy="0"/>
          <a:chOff x="0" y="0"/>
          <a:chExt cx="0" cy="0"/>
        </a:xfrm>
      </p:grpSpPr>
      <p:sp>
        <p:nvSpPr>
          <p:cNvPr id="189" name="Google Shape;189;gf54f11bfb3_0_165"/>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f54f11bfb3_0_165"/>
          <p:cNvSpPr txBox="1">
            <a:spLocks noGrp="1"/>
          </p:cNvSpPr>
          <p:nvPr>
            <p:ph type="body" idx="1"/>
          </p:nvPr>
        </p:nvSpPr>
        <p:spPr>
          <a:xfrm>
            <a:off x="628650" y="1521354"/>
            <a:ext cx="38862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gf54f11bfb3_0_165"/>
          <p:cNvSpPr txBox="1">
            <a:spLocks noGrp="1"/>
          </p:cNvSpPr>
          <p:nvPr>
            <p:ph type="body" idx="2"/>
          </p:nvPr>
        </p:nvSpPr>
        <p:spPr>
          <a:xfrm>
            <a:off x="4629150" y="1521354"/>
            <a:ext cx="38862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gf54f11bfb3_0_165"/>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f54f11bfb3_0_165"/>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f54f11bfb3_0_16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5"/>
        <p:cNvGrpSpPr/>
        <p:nvPr/>
      </p:nvGrpSpPr>
      <p:grpSpPr>
        <a:xfrm>
          <a:off x="0" y="0"/>
          <a:ext cx="0" cy="0"/>
          <a:chOff x="0" y="0"/>
          <a:chExt cx="0" cy="0"/>
        </a:xfrm>
      </p:grpSpPr>
      <p:sp>
        <p:nvSpPr>
          <p:cNvPr id="196" name="Google Shape;196;gf54f11bfb3_0_172"/>
          <p:cNvSpPr txBox="1">
            <a:spLocks noGrp="1"/>
          </p:cNvSpPr>
          <p:nvPr>
            <p:ph type="title"/>
          </p:nvPr>
        </p:nvSpPr>
        <p:spPr>
          <a:xfrm>
            <a:off x="629841"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gf54f11bfb3_0_172"/>
          <p:cNvSpPr txBox="1">
            <a:spLocks noGrp="1"/>
          </p:cNvSpPr>
          <p:nvPr>
            <p:ph type="body" idx="1"/>
          </p:nvPr>
        </p:nvSpPr>
        <p:spPr>
          <a:xfrm>
            <a:off x="629842" y="1400969"/>
            <a:ext cx="3868200" cy="686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8" name="Google Shape;198;gf54f11bfb3_0_172"/>
          <p:cNvSpPr txBox="1">
            <a:spLocks noGrp="1"/>
          </p:cNvSpPr>
          <p:nvPr>
            <p:ph type="body" idx="2"/>
          </p:nvPr>
        </p:nvSpPr>
        <p:spPr>
          <a:xfrm>
            <a:off x="629842" y="2087563"/>
            <a:ext cx="3868200" cy="307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gf54f11bfb3_0_172"/>
          <p:cNvSpPr txBox="1">
            <a:spLocks noGrp="1"/>
          </p:cNvSpPr>
          <p:nvPr>
            <p:ph type="body" idx="3"/>
          </p:nvPr>
        </p:nvSpPr>
        <p:spPr>
          <a:xfrm>
            <a:off x="4629150" y="1400969"/>
            <a:ext cx="3887400" cy="6864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0" name="Google Shape;200;gf54f11bfb3_0_172"/>
          <p:cNvSpPr txBox="1">
            <a:spLocks noGrp="1"/>
          </p:cNvSpPr>
          <p:nvPr>
            <p:ph type="body" idx="4"/>
          </p:nvPr>
        </p:nvSpPr>
        <p:spPr>
          <a:xfrm>
            <a:off x="4629150" y="2087563"/>
            <a:ext cx="3887400" cy="307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gf54f11bfb3_0_172"/>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f54f11bfb3_0_172"/>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f54f11bfb3_0_17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gf54f11bfb3_0_181"/>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gf54f11bfb3_0_181"/>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f54f11bfb3_0_181"/>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gf54f11bfb3_0_18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94"/>
          <p:cNvSpPr txBox="1">
            <a:spLocks noGrp="1"/>
          </p:cNvSpPr>
          <p:nvPr>
            <p:ph type="title"/>
          </p:nvPr>
        </p:nvSpPr>
        <p:spPr>
          <a:xfrm>
            <a:off x="623888" y="1424783"/>
            <a:ext cx="7886700" cy="2377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4"/>
          <p:cNvSpPr txBox="1">
            <a:spLocks noGrp="1"/>
          </p:cNvSpPr>
          <p:nvPr>
            <p:ph type="body" idx="1"/>
          </p:nvPr>
        </p:nvSpPr>
        <p:spPr>
          <a:xfrm>
            <a:off x="623888" y="3824553"/>
            <a:ext cx="7886700" cy="125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2" name="Google Shape;32;p94"/>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4"/>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gf54f11bfb3_0_186"/>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f54f11bfb3_0_186"/>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gf54f11bfb3_0_18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3"/>
        <p:cNvGrpSpPr/>
        <p:nvPr/>
      </p:nvGrpSpPr>
      <p:grpSpPr>
        <a:xfrm>
          <a:off x="0" y="0"/>
          <a:ext cx="0" cy="0"/>
          <a:chOff x="0" y="0"/>
          <a:chExt cx="0" cy="0"/>
        </a:xfrm>
      </p:grpSpPr>
      <p:sp>
        <p:nvSpPr>
          <p:cNvPr id="214" name="Google Shape;214;gf54f11bfb3_0_190"/>
          <p:cNvSpPr txBox="1">
            <a:spLocks noGrp="1"/>
          </p:cNvSpPr>
          <p:nvPr>
            <p:ph type="title"/>
          </p:nvPr>
        </p:nvSpPr>
        <p:spPr>
          <a:xfrm>
            <a:off x="629841" y="381000"/>
            <a:ext cx="2949300" cy="133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f54f11bfb3_0_190"/>
          <p:cNvSpPr txBox="1">
            <a:spLocks noGrp="1"/>
          </p:cNvSpPr>
          <p:nvPr>
            <p:ph type="body" idx="1"/>
          </p:nvPr>
        </p:nvSpPr>
        <p:spPr>
          <a:xfrm>
            <a:off x="3887391" y="822855"/>
            <a:ext cx="4629300" cy="4061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6" name="Google Shape;216;gf54f11bfb3_0_190"/>
          <p:cNvSpPr txBox="1">
            <a:spLocks noGrp="1"/>
          </p:cNvSpPr>
          <p:nvPr>
            <p:ph type="body" idx="2"/>
          </p:nvPr>
        </p:nvSpPr>
        <p:spPr>
          <a:xfrm>
            <a:off x="629841" y="1714500"/>
            <a:ext cx="2949300" cy="317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7" name="Google Shape;217;gf54f11bfb3_0_190"/>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f54f11bfb3_0_190"/>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gf54f11bfb3_0_19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0"/>
        <p:cNvGrpSpPr/>
        <p:nvPr/>
      </p:nvGrpSpPr>
      <p:grpSpPr>
        <a:xfrm>
          <a:off x="0" y="0"/>
          <a:ext cx="0" cy="0"/>
          <a:chOff x="0" y="0"/>
          <a:chExt cx="0" cy="0"/>
        </a:xfrm>
      </p:grpSpPr>
      <p:sp>
        <p:nvSpPr>
          <p:cNvPr id="221" name="Google Shape;221;gf54f11bfb3_0_197"/>
          <p:cNvSpPr txBox="1">
            <a:spLocks noGrp="1"/>
          </p:cNvSpPr>
          <p:nvPr>
            <p:ph type="title"/>
          </p:nvPr>
        </p:nvSpPr>
        <p:spPr>
          <a:xfrm>
            <a:off x="629841" y="381000"/>
            <a:ext cx="2949300" cy="133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gf54f11bfb3_0_197"/>
          <p:cNvSpPr>
            <a:spLocks noGrp="1"/>
          </p:cNvSpPr>
          <p:nvPr>
            <p:ph type="pic" idx="2"/>
          </p:nvPr>
        </p:nvSpPr>
        <p:spPr>
          <a:xfrm>
            <a:off x="3887391" y="822855"/>
            <a:ext cx="4629300" cy="4061400"/>
          </a:xfrm>
          <a:prstGeom prst="rect">
            <a:avLst/>
          </a:prstGeom>
          <a:noFill/>
          <a:ln>
            <a:noFill/>
          </a:ln>
        </p:spPr>
      </p:sp>
      <p:sp>
        <p:nvSpPr>
          <p:cNvPr id="223" name="Google Shape;223;gf54f11bfb3_0_197"/>
          <p:cNvSpPr txBox="1">
            <a:spLocks noGrp="1"/>
          </p:cNvSpPr>
          <p:nvPr>
            <p:ph type="body" idx="1"/>
          </p:nvPr>
        </p:nvSpPr>
        <p:spPr>
          <a:xfrm>
            <a:off x="629841" y="1714500"/>
            <a:ext cx="2949300" cy="317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4" name="Google Shape;224;gf54f11bfb3_0_197"/>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gf54f11bfb3_0_197"/>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f54f11bfb3_0_19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7"/>
        <p:cNvGrpSpPr/>
        <p:nvPr/>
      </p:nvGrpSpPr>
      <p:grpSpPr>
        <a:xfrm>
          <a:off x="0" y="0"/>
          <a:ext cx="0" cy="0"/>
          <a:chOff x="0" y="0"/>
          <a:chExt cx="0" cy="0"/>
        </a:xfrm>
      </p:grpSpPr>
      <p:sp>
        <p:nvSpPr>
          <p:cNvPr id="228" name="Google Shape;228;gf54f11bfb3_0_204"/>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f54f11bfb3_0_204"/>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gf54f11bfb3_0_204"/>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f54f11bfb3_0_204"/>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f54f11bfb3_0_20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3"/>
        <p:cNvGrpSpPr/>
        <p:nvPr/>
      </p:nvGrpSpPr>
      <p:grpSpPr>
        <a:xfrm>
          <a:off x="0" y="0"/>
          <a:ext cx="0" cy="0"/>
          <a:chOff x="0" y="0"/>
          <a:chExt cx="0" cy="0"/>
        </a:xfrm>
      </p:grpSpPr>
      <p:sp>
        <p:nvSpPr>
          <p:cNvPr id="234" name="Google Shape;234;gf54f11bfb3_0_210"/>
          <p:cNvSpPr txBox="1">
            <a:spLocks noGrp="1"/>
          </p:cNvSpPr>
          <p:nvPr>
            <p:ph type="title"/>
          </p:nvPr>
        </p:nvSpPr>
        <p:spPr>
          <a:xfrm rot="5400000">
            <a:off x="5107949" y="1740071"/>
            <a:ext cx="48432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gf54f11bfb3_0_210"/>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gf54f11bfb3_0_210"/>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gf54f11bfb3_0_210"/>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f54f11bfb3_0_2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49"/>
          <p:cNvSpPr txBox="1">
            <a:spLocks noGrp="1"/>
          </p:cNvSpPr>
          <p:nvPr>
            <p:ph type="title"/>
          </p:nvPr>
        </p:nvSpPr>
        <p:spPr>
          <a:xfrm>
            <a:off x="2857489" y="596278"/>
            <a:ext cx="3429000" cy="534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p113"/>
          <p:cNvSpPr txBox="1">
            <a:spLocks noGrp="1"/>
          </p:cNvSpPr>
          <p:nvPr>
            <p:ph type="ctrTitle"/>
          </p:nvPr>
        </p:nvSpPr>
        <p:spPr>
          <a:xfrm>
            <a:off x="5184301" y="1637459"/>
            <a:ext cx="3300900" cy="17064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66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246" name="Google Shape;246;p113"/>
          <p:cNvSpPr txBox="1">
            <a:spLocks noGrp="1"/>
          </p:cNvSpPr>
          <p:nvPr>
            <p:ph type="subTitle" idx="1"/>
          </p:nvPr>
        </p:nvSpPr>
        <p:spPr>
          <a:xfrm>
            <a:off x="5472761" y="3305543"/>
            <a:ext cx="2723700" cy="771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7"/>
        <p:cNvGrpSpPr/>
        <p:nvPr/>
      </p:nvGrpSpPr>
      <p:grpSpPr>
        <a:xfrm>
          <a:off x="0" y="0"/>
          <a:ext cx="0" cy="0"/>
          <a:chOff x="0" y="0"/>
          <a:chExt cx="0" cy="0"/>
        </a:xfrm>
      </p:grpSpPr>
      <p:sp>
        <p:nvSpPr>
          <p:cNvPr id="248" name="Google Shape;248;p114"/>
          <p:cNvSpPr txBox="1">
            <a:spLocks noGrp="1"/>
          </p:cNvSpPr>
          <p:nvPr>
            <p:ph type="title"/>
          </p:nvPr>
        </p:nvSpPr>
        <p:spPr>
          <a:xfrm>
            <a:off x="859420" y="304271"/>
            <a:ext cx="7656000" cy="1104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9" name="Google Shape;249;p114"/>
          <p:cNvSpPr txBox="1">
            <a:spLocks noGrp="1"/>
          </p:cNvSpPr>
          <p:nvPr>
            <p:ph type="body" idx="1"/>
          </p:nvPr>
        </p:nvSpPr>
        <p:spPr>
          <a:xfrm>
            <a:off x="859420" y="1521355"/>
            <a:ext cx="7656000" cy="344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pic>
        <p:nvPicPr>
          <p:cNvPr id="250" name="Google Shape;250;p114"/>
          <p:cNvPicPr preferRelativeResize="0"/>
          <p:nvPr/>
        </p:nvPicPr>
        <p:blipFill rotWithShape="1">
          <a:blip r:embed="rId2">
            <a:alphaModFix/>
          </a:blip>
          <a:srcRect/>
          <a:stretch/>
        </p:blipFill>
        <p:spPr>
          <a:xfrm>
            <a:off x="7562977" y="4967746"/>
            <a:ext cx="983180" cy="538770"/>
          </a:xfrm>
          <a:prstGeom prst="rect">
            <a:avLst/>
          </a:prstGeom>
          <a:noFill/>
          <a:ln>
            <a:noFill/>
          </a:ln>
        </p:spPr>
      </p:pic>
      <p:pic>
        <p:nvPicPr>
          <p:cNvPr id="251" name="Google Shape;251;p114"/>
          <p:cNvPicPr preferRelativeResize="0"/>
          <p:nvPr/>
        </p:nvPicPr>
        <p:blipFill rotWithShape="1">
          <a:blip r:embed="rId3">
            <a:alphaModFix/>
          </a:blip>
          <a:srcRect r="4456"/>
          <a:stretch/>
        </p:blipFill>
        <p:spPr>
          <a:xfrm>
            <a:off x="2" y="0"/>
            <a:ext cx="500729" cy="5715000"/>
          </a:xfrm>
          <a:prstGeom prst="rect">
            <a:avLst/>
          </a:prstGeom>
          <a:noFill/>
          <a:ln>
            <a:noFill/>
          </a:ln>
        </p:spPr>
      </p:pic>
      <p:grpSp>
        <p:nvGrpSpPr>
          <p:cNvPr id="252" name="Google Shape;252;p114"/>
          <p:cNvGrpSpPr/>
          <p:nvPr/>
        </p:nvGrpSpPr>
        <p:grpSpPr>
          <a:xfrm>
            <a:off x="500748" y="5261109"/>
            <a:ext cx="6388979" cy="38098"/>
            <a:chOff x="667640" y="6313581"/>
            <a:chExt cx="7276742" cy="45719"/>
          </a:xfrm>
        </p:grpSpPr>
        <p:sp>
          <p:nvSpPr>
            <p:cNvPr id="253" name="Google Shape;253;p114"/>
            <p:cNvSpPr/>
            <p:nvPr/>
          </p:nvSpPr>
          <p:spPr>
            <a:xfrm rot="10800000" flipH="1">
              <a:off x="667640" y="6313581"/>
              <a:ext cx="3326482" cy="45719"/>
            </a:xfrm>
            <a:prstGeom prst="rect">
              <a:avLst/>
            </a:prstGeom>
            <a:solidFill>
              <a:srgbClr val="0064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254" name="Google Shape;254;p114"/>
            <p:cNvSpPr/>
            <p:nvPr/>
          </p:nvSpPr>
          <p:spPr>
            <a:xfrm rot="10800000" flipH="1">
              <a:off x="3994121" y="6313582"/>
              <a:ext cx="1899840" cy="45716"/>
            </a:xfrm>
            <a:prstGeom prst="rect">
              <a:avLst/>
            </a:prstGeom>
            <a:solidFill>
              <a:srgbClr val="007E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255" name="Google Shape;255;p114"/>
            <p:cNvSpPr/>
            <p:nvPr/>
          </p:nvSpPr>
          <p:spPr>
            <a:xfrm rot="10800000" flipH="1">
              <a:off x="5893961" y="6313582"/>
              <a:ext cx="1211336" cy="45716"/>
            </a:xfrm>
            <a:prstGeom prst="rect">
              <a:avLst/>
            </a:prstGeom>
            <a:solidFill>
              <a:srgbClr val="00A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256" name="Google Shape;256;p114"/>
            <p:cNvSpPr/>
            <p:nvPr/>
          </p:nvSpPr>
          <p:spPr>
            <a:xfrm rot="10800000" flipH="1">
              <a:off x="7105297" y="6313583"/>
              <a:ext cx="839085" cy="45716"/>
            </a:xfrm>
            <a:prstGeom prst="rect">
              <a:avLst/>
            </a:prstGeom>
            <a:solidFill>
              <a:srgbClr val="1186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grpSp>
      <p:sp>
        <p:nvSpPr>
          <p:cNvPr id="257" name="Google Shape;257;p114"/>
          <p:cNvSpPr txBox="1"/>
          <p:nvPr/>
        </p:nvSpPr>
        <p:spPr>
          <a:xfrm>
            <a:off x="375002" y="5333215"/>
            <a:ext cx="6583500" cy="769500"/>
          </a:xfrm>
          <a:prstGeom prst="rect">
            <a:avLst/>
          </a:prstGeom>
          <a:noFill/>
          <a:ln>
            <a:noFill/>
          </a:ln>
        </p:spPr>
        <p:txBody>
          <a:bodyPr spcFirstLastPara="1" wrap="square" lIns="121900" tIns="60925" rIns="121900" bIns="60925" anchor="t" anchorCtr="0">
            <a:spAutoFit/>
          </a:bodyPr>
          <a:lstStyle/>
          <a:p>
            <a:pPr marL="0" marR="0" lvl="0" indent="0" algn="r" rtl="0">
              <a:lnSpc>
                <a:spcPct val="100000"/>
              </a:lnSpc>
              <a:spcBef>
                <a:spcPts val="0"/>
              </a:spcBef>
              <a:spcAft>
                <a:spcPts val="0"/>
              </a:spcAft>
              <a:buClr>
                <a:srgbClr val="2C2C2C"/>
              </a:buClr>
              <a:buSzPts val="1050"/>
              <a:buFont typeface="Arial"/>
              <a:buNone/>
            </a:pPr>
            <a:r>
              <a:rPr lang="en-US" sz="1400" b="1" i="1" u="none" strike="noStrike" cap="none">
                <a:solidFill>
                  <a:srgbClr val="2C2C2C"/>
                </a:solidFill>
                <a:latin typeface="Arial"/>
                <a:ea typeface="Arial"/>
                <a:cs typeface="Arial"/>
                <a:sym typeface="Arial"/>
              </a:rPr>
              <a:t>Richard Woods, Georgia’s School Superintendent</a:t>
            </a:r>
            <a:r>
              <a:rPr lang="en-US" sz="1400" b="1" i="0" u="none" strike="noStrike" cap="none">
                <a:solidFill>
                  <a:srgbClr val="2C2C2C"/>
                </a:solidFill>
                <a:latin typeface="Arial"/>
                <a:ea typeface="Arial"/>
                <a:cs typeface="Arial"/>
                <a:sym typeface="Arial"/>
              </a:rPr>
              <a:t> </a:t>
            </a:r>
            <a:r>
              <a:rPr lang="en-US" sz="1400" b="1" i="0" u="none" strike="noStrike" cap="none">
                <a:solidFill>
                  <a:srgbClr val="1186CA"/>
                </a:solidFill>
                <a:latin typeface="Arial"/>
                <a:ea typeface="Arial"/>
                <a:cs typeface="Arial"/>
                <a:sym typeface="Arial"/>
              </a:rPr>
              <a:t>|</a:t>
            </a:r>
            <a:r>
              <a:rPr lang="en-US" sz="1400" b="1" i="0" u="none" strike="noStrike" cap="none">
                <a:solidFill>
                  <a:srgbClr val="2C2C2C"/>
                </a:solidFill>
                <a:latin typeface="Arial"/>
                <a:ea typeface="Arial"/>
                <a:cs typeface="Arial"/>
                <a:sym typeface="Arial"/>
              </a:rPr>
              <a:t> Georgia Department of Education </a:t>
            </a:r>
            <a:r>
              <a:rPr lang="en-US" sz="1400" b="1" i="0" u="none" strike="noStrike" cap="none">
                <a:solidFill>
                  <a:srgbClr val="1186CA"/>
                </a:solidFill>
                <a:latin typeface="Arial"/>
                <a:ea typeface="Arial"/>
                <a:cs typeface="Arial"/>
                <a:sym typeface="Arial"/>
              </a:rPr>
              <a:t>|</a:t>
            </a:r>
            <a:r>
              <a:rPr lang="en-US" sz="1400" b="1" i="0" u="none" strike="noStrike" cap="none">
                <a:solidFill>
                  <a:srgbClr val="2C2C2C"/>
                </a:solidFill>
                <a:latin typeface="Arial"/>
                <a:ea typeface="Arial"/>
                <a:cs typeface="Arial"/>
                <a:sym typeface="Arial"/>
              </a:rPr>
              <a:t> </a:t>
            </a:r>
            <a:r>
              <a:rPr lang="en-US" sz="1400" b="1" i="1" u="none" strike="noStrike" cap="none">
                <a:solidFill>
                  <a:srgbClr val="2C2C2C"/>
                </a:solidFill>
                <a:latin typeface="Arial"/>
                <a:ea typeface="Arial"/>
                <a:cs typeface="Arial"/>
                <a:sym typeface="Arial"/>
              </a:rPr>
              <a:t>Educating Georgia’s Future </a:t>
            </a:r>
            <a:endParaRPr sz="1867"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p115"/>
          <p:cNvSpPr txBox="1">
            <a:spLocks noGrp="1"/>
          </p:cNvSpPr>
          <p:nvPr>
            <p:ph type="title"/>
          </p:nvPr>
        </p:nvSpPr>
        <p:spPr>
          <a:xfrm>
            <a:off x="763931" y="304271"/>
            <a:ext cx="7751400" cy="1104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0" name="Google Shape;260;p115"/>
          <p:cNvSpPr txBox="1">
            <a:spLocks noGrp="1"/>
          </p:cNvSpPr>
          <p:nvPr>
            <p:ph type="body" idx="1"/>
          </p:nvPr>
        </p:nvSpPr>
        <p:spPr>
          <a:xfrm>
            <a:off x="763931" y="1521355"/>
            <a:ext cx="3675000" cy="344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261" name="Google Shape;261;p115"/>
          <p:cNvSpPr txBox="1">
            <a:spLocks noGrp="1"/>
          </p:cNvSpPr>
          <p:nvPr>
            <p:ph type="body" idx="2"/>
          </p:nvPr>
        </p:nvSpPr>
        <p:spPr>
          <a:xfrm>
            <a:off x="4572001" y="1521355"/>
            <a:ext cx="3943500" cy="344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pic>
        <p:nvPicPr>
          <p:cNvPr id="262" name="Google Shape;262;p115"/>
          <p:cNvPicPr preferRelativeResize="0"/>
          <p:nvPr/>
        </p:nvPicPr>
        <p:blipFill rotWithShape="1">
          <a:blip r:embed="rId2">
            <a:alphaModFix/>
          </a:blip>
          <a:srcRect/>
          <a:stretch/>
        </p:blipFill>
        <p:spPr>
          <a:xfrm>
            <a:off x="7562977" y="4967746"/>
            <a:ext cx="983180" cy="538770"/>
          </a:xfrm>
          <a:prstGeom prst="rect">
            <a:avLst/>
          </a:prstGeom>
          <a:noFill/>
          <a:ln>
            <a:noFill/>
          </a:ln>
        </p:spPr>
      </p:pic>
      <p:pic>
        <p:nvPicPr>
          <p:cNvPr id="263" name="Google Shape;263;p115"/>
          <p:cNvPicPr preferRelativeResize="0"/>
          <p:nvPr/>
        </p:nvPicPr>
        <p:blipFill rotWithShape="1">
          <a:blip r:embed="rId3">
            <a:alphaModFix/>
          </a:blip>
          <a:srcRect r="4456"/>
          <a:stretch/>
        </p:blipFill>
        <p:spPr>
          <a:xfrm>
            <a:off x="2" y="0"/>
            <a:ext cx="500729" cy="5715000"/>
          </a:xfrm>
          <a:prstGeom prst="rect">
            <a:avLst/>
          </a:prstGeom>
          <a:noFill/>
          <a:ln>
            <a:noFill/>
          </a:ln>
        </p:spPr>
      </p:pic>
      <p:grpSp>
        <p:nvGrpSpPr>
          <p:cNvPr id="264" name="Google Shape;264;p115"/>
          <p:cNvGrpSpPr/>
          <p:nvPr/>
        </p:nvGrpSpPr>
        <p:grpSpPr>
          <a:xfrm>
            <a:off x="500748" y="5261109"/>
            <a:ext cx="6388979" cy="38098"/>
            <a:chOff x="667640" y="6313581"/>
            <a:chExt cx="7276742" cy="45719"/>
          </a:xfrm>
        </p:grpSpPr>
        <p:sp>
          <p:nvSpPr>
            <p:cNvPr id="265" name="Google Shape;265;p115"/>
            <p:cNvSpPr/>
            <p:nvPr/>
          </p:nvSpPr>
          <p:spPr>
            <a:xfrm rot="10800000" flipH="1">
              <a:off x="667640" y="6313581"/>
              <a:ext cx="3326482" cy="45719"/>
            </a:xfrm>
            <a:prstGeom prst="rect">
              <a:avLst/>
            </a:prstGeom>
            <a:solidFill>
              <a:srgbClr val="0064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266" name="Google Shape;266;p115"/>
            <p:cNvSpPr/>
            <p:nvPr/>
          </p:nvSpPr>
          <p:spPr>
            <a:xfrm rot="10800000" flipH="1">
              <a:off x="3994121" y="6313582"/>
              <a:ext cx="1899840" cy="45716"/>
            </a:xfrm>
            <a:prstGeom prst="rect">
              <a:avLst/>
            </a:prstGeom>
            <a:solidFill>
              <a:srgbClr val="007E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267" name="Google Shape;267;p115"/>
            <p:cNvSpPr/>
            <p:nvPr/>
          </p:nvSpPr>
          <p:spPr>
            <a:xfrm rot="10800000" flipH="1">
              <a:off x="5893961" y="6313582"/>
              <a:ext cx="1211336" cy="45716"/>
            </a:xfrm>
            <a:prstGeom prst="rect">
              <a:avLst/>
            </a:prstGeom>
            <a:solidFill>
              <a:srgbClr val="00A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sp>
          <p:nvSpPr>
            <p:cNvPr id="268" name="Google Shape;268;p115"/>
            <p:cNvSpPr/>
            <p:nvPr/>
          </p:nvSpPr>
          <p:spPr>
            <a:xfrm rot="10800000" flipH="1">
              <a:off x="7105297" y="6313583"/>
              <a:ext cx="839085" cy="45716"/>
            </a:xfrm>
            <a:prstGeom prst="rect">
              <a:avLst/>
            </a:prstGeom>
            <a:solidFill>
              <a:srgbClr val="1186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400" b="0" i="0" u="none" strike="noStrike" cap="none">
                <a:solidFill>
                  <a:schemeClr val="lt1"/>
                </a:solidFill>
                <a:latin typeface="Arial"/>
                <a:ea typeface="Arial"/>
                <a:cs typeface="Arial"/>
                <a:sym typeface="Arial"/>
              </a:endParaRPr>
            </a:p>
          </p:txBody>
        </p:sp>
      </p:grpSp>
      <p:sp>
        <p:nvSpPr>
          <p:cNvPr id="269" name="Google Shape;269;p115"/>
          <p:cNvSpPr txBox="1"/>
          <p:nvPr/>
        </p:nvSpPr>
        <p:spPr>
          <a:xfrm>
            <a:off x="375002" y="5333215"/>
            <a:ext cx="6583500" cy="769500"/>
          </a:xfrm>
          <a:prstGeom prst="rect">
            <a:avLst/>
          </a:prstGeom>
          <a:noFill/>
          <a:ln>
            <a:noFill/>
          </a:ln>
        </p:spPr>
        <p:txBody>
          <a:bodyPr spcFirstLastPara="1" wrap="square" lIns="121900" tIns="60925" rIns="121900" bIns="60925" anchor="t" anchorCtr="0">
            <a:spAutoFit/>
          </a:bodyPr>
          <a:lstStyle/>
          <a:p>
            <a:pPr marL="0" marR="0" lvl="0" indent="0" algn="r" rtl="0">
              <a:lnSpc>
                <a:spcPct val="100000"/>
              </a:lnSpc>
              <a:spcBef>
                <a:spcPts val="0"/>
              </a:spcBef>
              <a:spcAft>
                <a:spcPts val="0"/>
              </a:spcAft>
              <a:buClr>
                <a:srgbClr val="2C2C2C"/>
              </a:buClr>
              <a:buSzPts val="1050"/>
              <a:buFont typeface="Arial"/>
              <a:buNone/>
            </a:pPr>
            <a:r>
              <a:rPr lang="en-US" sz="1400" b="1" i="1" u="none" strike="noStrike" cap="none">
                <a:solidFill>
                  <a:srgbClr val="2C2C2C"/>
                </a:solidFill>
                <a:latin typeface="Arial"/>
                <a:ea typeface="Arial"/>
                <a:cs typeface="Arial"/>
                <a:sym typeface="Arial"/>
              </a:rPr>
              <a:t>Richard Woods, Georgia’s School Superintendent</a:t>
            </a:r>
            <a:r>
              <a:rPr lang="en-US" sz="1400" b="1" i="0" u="none" strike="noStrike" cap="none">
                <a:solidFill>
                  <a:srgbClr val="2C2C2C"/>
                </a:solidFill>
                <a:latin typeface="Arial"/>
                <a:ea typeface="Arial"/>
                <a:cs typeface="Arial"/>
                <a:sym typeface="Arial"/>
              </a:rPr>
              <a:t> </a:t>
            </a:r>
            <a:r>
              <a:rPr lang="en-US" sz="1400" b="1" i="0" u="none" strike="noStrike" cap="none">
                <a:solidFill>
                  <a:srgbClr val="1186CA"/>
                </a:solidFill>
                <a:latin typeface="Arial"/>
                <a:ea typeface="Arial"/>
                <a:cs typeface="Arial"/>
                <a:sym typeface="Arial"/>
              </a:rPr>
              <a:t>|</a:t>
            </a:r>
            <a:r>
              <a:rPr lang="en-US" sz="1400" b="1" i="0" u="none" strike="noStrike" cap="none">
                <a:solidFill>
                  <a:srgbClr val="2C2C2C"/>
                </a:solidFill>
                <a:latin typeface="Arial"/>
                <a:ea typeface="Arial"/>
                <a:cs typeface="Arial"/>
                <a:sym typeface="Arial"/>
              </a:rPr>
              <a:t> Georgia Department of Education </a:t>
            </a:r>
            <a:r>
              <a:rPr lang="en-US" sz="1400" b="1" i="0" u="none" strike="noStrike" cap="none">
                <a:solidFill>
                  <a:srgbClr val="1186CA"/>
                </a:solidFill>
                <a:latin typeface="Arial"/>
                <a:ea typeface="Arial"/>
                <a:cs typeface="Arial"/>
                <a:sym typeface="Arial"/>
              </a:rPr>
              <a:t>|</a:t>
            </a:r>
            <a:r>
              <a:rPr lang="en-US" sz="1400" b="1" i="0" u="none" strike="noStrike" cap="none">
                <a:solidFill>
                  <a:srgbClr val="2C2C2C"/>
                </a:solidFill>
                <a:latin typeface="Arial"/>
                <a:ea typeface="Arial"/>
                <a:cs typeface="Arial"/>
                <a:sym typeface="Arial"/>
              </a:rPr>
              <a:t> </a:t>
            </a:r>
            <a:r>
              <a:rPr lang="en-US" sz="1400" b="1" i="1" u="none" strike="noStrike" cap="none">
                <a:solidFill>
                  <a:srgbClr val="2C2C2C"/>
                </a:solidFill>
                <a:latin typeface="Arial"/>
                <a:ea typeface="Arial"/>
                <a:cs typeface="Arial"/>
                <a:sym typeface="Arial"/>
              </a:rPr>
              <a:t>Educating Georgia’s Future </a:t>
            </a:r>
            <a:endParaRPr sz="1867"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0"/>
        <p:cNvGrpSpPr/>
        <p:nvPr/>
      </p:nvGrpSpPr>
      <p:grpSpPr>
        <a:xfrm>
          <a:off x="0" y="0"/>
          <a:ext cx="0" cy="0"/>
          <a:chOff x="0" y="0"/>
          <a:chExt cx="0" cy="0"/>
        </a:xfrm>
      </p:grpSpPr>
      <p:sp>
        <p:nvSpPr>
          <p:cNvPr id="271" name="Google Shape;271;p116"/>
          <p:cNvSpPr txBox="1">
            <a:spLocks noGrp="1"/>
          </p:cNvSpPr>
          <p:nvPr>
            <p:ph type="title"/>
          </p:nvPr>
        </p:nvSpPr>
        <p:spPr>
          <a:xfrm>
            <a:off x="311700" y="2389833"/>
            <a:ext cx="8520600" cy="93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72" name="Google Shape;272;p116"/>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95"/>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95"/>
          <p:cNvSpPr txBox="1">
            <a:spLocks noGrp="1"/>
          </p:cNvSpPr>
          <p:nvPr>
            <p:ph type="body" idx="1"/>
          </p:nvPr>
        </p:nvSpPr>
        <p:spPr>
          <a:xfrm>
            <a:off x="628650" y="1521354"/>
            <a:ext cx="38862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95"/>
          <p:cNvSpPr txBox="1">
            <a:spLocks noGrp="1"/>
          </p:cNvSpPr>
          <p:nvPr>
            <p:ph type="body" idx="2"/>
          </p:nvPr>
        </p:nvSpPr>
        <p:spPr>
          <a:xfrm>
            <a:off x="4629150" y="1521354"/>
            <a:ext cx="3886200" cy="362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95"/>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5"/>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3"/>
        <p:cNvGrpSpPr/>
        <p:nvPr/>
      </p:nvGrpSpPr>
      <p:grpSpPr>
        <a:xfrm>
          <a:off x="0" y="0"/>
          <a:ext cx="0" cy="0"/>
          <a:chOff x="0" y="0"/>
          <a:chExt cx="0" cy="0"/>
        </a:xfrm>
      </p:grpSpPr>
      <p:sp>
        <p:nvSpPr>
          <p:cNvPr id="274" name="Google Shape;274;p117"/>
          <p:cNvSpPr txBox="1">
            <a:spLocks noGrp="1"/>
          </p:cNvSpPr>
          <p:nvPr>
            <p:ph type="title"/>
          </p:nvPr>
        </p:nvSpPr>
        <p:spPr>
          <a:xfrm>
            <a:off x="710275" y="596278"/>
            <a:ext cx="7723500" cy="534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5" name="Google Shape;275;p117"/>
          <p:cNvSpPr txBox="1">
            <a:spLocks noGrp="1"/>
          </p:cNvSpPr>
          <p:nvPr>
            <p:ph type="body" idx="1"/>
          </p:nvPr>
        </p:nvSpPr>
        <p:spPr>
          <a:xfrm>
            <a:off x="710275" y="1280528"/>
            <a:ext cx="7723500" cy="3838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276" name="Google Shape;276;p117"/>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7"/>
        <p:cNvGrpSpPr/>
        <p:nvPr/>
      </p:nvGrpSpPr>
      <p:grpSpPr>
        <a:xfrm>
          <a:off x="0" y="0"/>
          <a:ext cx="0" cy="0"/>
          <a:chOff x="0" y="0"/>
          <a:chExt cx="0" cy="0"/>
        </a:xfrm>
      </p:grpSpPr>
      <p:sp>
        <p:nvSpPr>
          <p:cNvPr id="278" name="Google Shape;278;p118"/>
          <p:cNvSpPr txBox="1">
            <a:spLocks noGrp="1"/>
          </p:cNvSpPr>
          <p:nvPr>
            <p:ph type="title"/>
          </p:nvPr>
        </p:nvSpPr>
        <p:spPr>
          <a:xfrm>
            <a:off x="710275" y="596278"/>
            <a:ext cx="7723500" cy="534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9" name="Google Shape;279;p118"/>
          <p:cNvSpPr txBox="1">
            <a:spLocks noGrp="1"/>
          </p:cNvSpPr>
          <p:nvPr>
            <p:ph type="body" idx="1"/>
          </p:nvPr>
        </p:nvSpPr>
        <p:spPr>
          <a:xfrm>
            <a:off x="311701"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80" name="Google Shape;280;p118"/>
          <p:cNvSpPr txBox="1">
            <a:spLocks noGrp="1"/>
          </p:cNvSpPr>
          <p:nvPr>
            <p:ph type="body" idx="2"/>
          </p:nvPr>
        </p:nvSpPr>
        <p:spPr>
          <a:xfrm>
            <a:off x="4832401" y="1280528"/>
            <a:ext cx="3999900" cy="3795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81" name="Google Shape;281;p118"/>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2"/>
        <p:cNvGrpSpPr/>
        <p:nvPr/>
      </p:nvGrpSpPr>
      <p:grpSpPr>
        <a:xfrm>
          <a:off x="0" y="0"/>
          <a:ext cx="0" cy="0"/>
          <a:chOff x="0" y="0"/>
          <a:chExt cx="0" cy="0"/>
        </a:xfrm>
      </p:grpSpPr>
      <p:sp>
        <p:nvSpPr>
          <p:cNvPr id="283" name="Google Shape;283;p119"/>
          <p:cNvSpPr txBox="1">
            <a:spLocks noGrp="1"/>
          </p:cNvSpPr>
          <p:nvPr>
            <p:ph type="title"/>
          </p:nvPr>
        </p:nvSpPr>
        <p:spPr>
          <a:xfrm>
            <a:off x="311700" y="617333"/>
            <a:ext cx="2808000" cy="839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84" name="Google Shape;284;p119"/>
          <p:cNvSpPr txBox="1">
            <a:spLocks noGrp="1"/>
          </p:cNvSpPr>
          <p:nvPr>
            <p:ph type="body" idx="1"/>
          </p:nvPr>
        </p:nvSpPr>
        <p:spPr>
          <a:xfrm>
            <a:off x="311700" y="1544000"/>
            <a:ext cx="2808000" cy="35328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285" name="Google Shape;285;p119"/>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6"/>
        <p:cNvGrpSpPr/>
        <p:nvPr/>
      </p:nvGrpSpPr>
      <p:grpSpPr>
        <a:xfrm>
          <a:off x="0" y="0"/>
          <a:ext cx="0" cy="0"/>
          <a:chOff x="0" y="0"/>
          <a:chExt cx="0" cy="0"/>
        </a:xfrm>
      </p:grpSpPr>
      <p:sp>
        <p:nvSpPr>
          <p:cNvPr id="287" name="Google Shape;287;p120"/>
          <p:cNvSpPr txBox="1">
            <a:spLocks noGrp="1"/>
          </p:cNvSpPr>
          <p:nvPr>
            <p:ph type="title"/>
          </p:nvPr>
        </p:nvSpPr>
        <p:spPr>
          <a:xfrm>
            <a:off x="490251" y="500167"/>
            <a:ext cx="6367800" cy="4545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288" name="Google Shape;288;p120"/>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9"/>
        <p:cNvGrpSpPr/>
        <p:nvPr/>
      </p:nvGrpSpPr>
      <p:grpSpPr>
        <a:xfrm>
          <a:off x="0" y="0"/>
          <a:ext cx="0" cy="0"/>
          <a:chOff x="0" y="0"/>
          <a:chExt cx="0" cy="0"/>
        </a:xfrm>
      </p:grpSpPr>
      <p:sp>
        <p:nvSpPr>
          <p:cNvPr id="290" name="Google Shape;290;p121"/>
          <p:cNvSpPr/>
          <p:nvPr/>
        </p:nvSpPr>
        <p:spPr>
          <a:xfrm>
            <a:off x="4572000" y="-139"/>
            <a:ext cx="4572000" cy="5715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1" name="Google Shape;291;p121"/>
          <p:cNvSpPr txBox="1">
            <a:spLocks noGrp="1"/>
          </p:cNvSpPr>
          <p:nvPr>
            <p:ph type="title"/>
          </p:nvPr>
        </p:nvSpPr>
        <p:spPr>
          <a:xfrm>
            <a:off x="265500" y="1370194"/>
            <a:ext cx="4045200" cy="1647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92" name="Google Shape;292;p121"/>
          <p:cNvSpPr txBox="1">
            <a:spLocks noGrp="1"/>
          </p:cNvSpPr>
          <p:nvPr>
            <p:ph type="subTitle" idx="1"/>
          </p:nvPr>
        </p:nvSpPr>
        <p:spPr>
          <a:xfrm>
            <a:off x="265500" y="3114527"/>
            <a:ext cx="4045200" cy="137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93" name="Google Shape;293;p121"/>
          <p:cNvSpPr txBox="1">
            <a:spLocks noGrp="1"/>
          </p:cNvSpPr>
          <p:nvPr>
            <p:ph type="body" idx="2"/>
          </p:nvPr>
        </p:nvSpPr>
        <p:spPr>
          <a:xfrm>
            <a:off x="4939500" y="804528"/>
            <a:ext cx="3837000" cy="4105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294" name="Google Shape;294;p121"/>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5"/>
        <p:cNvGrpSpPr/>
        <p:nvPr/>
      </p:nvGrpSpPr>
      <p:grpSpPr>
        <a:xfrm>
          <a:off x="0" y="0"/>
          <a:ext cx="0" cy="0"/>
          <a:chOff x="0" y="0"/>
          <a:chExt cx="0" cy="0"/>
        </a:xfrm>
      </p:grpSpPr>
      <p:sp>
        <p:nvSpPr>
          <p:cNvPr id="296" name="Google Shape;296;p122"/>
          <p:cNvSpPr txBox="1">
            <a:spLocks noGrp="1"/>
          </p:cNvSpPr>
          <p:nvPr>
            <p:ph type="body" idx="1"/>
          </p:nvPr>
        </p:nvSpPr>
        <p:spPr>
          <a:xfrm>
            <a:off x="311700" y="4700639"/>
            <a:ext cx="5998800" cy="672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7" name="Google Shape;297;p122"/>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8"/>
        <p:cNvGrpSpPr/>
        <p:nvPr/>
      </p:nvGrpSpPr>
      <p:grpSpPr>
        <a:xfrm>
          <a:off x="0" y="0"/>
          <a:ext cx="0" cy="0"/>
          <a:chOff x="0" y="0"/>
          <a:chExt cx="0" cy="0"/>
        </a:xfrm>
      </p:grpSpPr>
      <p:sp>
        <p:nvSpPr>
          <p:cNvPr id="299" name="Google Shape;299;p123"/>
          <p:cNvSpPr txBox="1">
            <a:spLocks noGrp="1"/>
          </p:cNvSpPr>
          <p:nvPr>
            <p:ph type="title"/>
          </p:nvPr>
        </p:nvSpPr>
        <p:spPr>
          <a:xfrm>
            <a:off x="311700" y="1229028"/>
            <a:ext cx="8520600" cy="218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300" name="Google Shape;300;p123"/>
          <p:cNvSpPr txBox="1">
            <a:spLocks noGrp="1"/>
          </p:cNvSpPr>
          <p:nvPr>
            <p:ph type="body" idx="1"/>
          </p:nvPr>
        </p:nvSpPr>
        <p:spPr>
          <a:xfrm>
            <a:off x="311700" y="3502473"/>
            <a:ext cx="8520600" cy="1445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301" name="Google Shape;301;p123"/>
          <p:cNvSpPr txBox="1">
            <a:spLocks noGrp="1"/>
          </p:cNvSpPr>
          <p:nvPr>
            <p:ph type="sldNum" idx="12"/>
          </p:nvPr>
        </p:nvSpPr>
        <p:spPr>
          <a:xfrm>
            <a:off x="8472459" y="5181353"/>
            <a:ext cx="548700" cy="437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303"/>
        <p:cNvGrpSpPr/>
        <p:nvPr/>
      </p:nvGrpSpPr>
      <p:grpSpPr>
        <a:xfrm>
          <a:off x="0" y="0"/>
          <a:ext cx="0" cy="0"/>
          <a:chOff x="0" y="0"/>
          <a:chExt cx="0" cy="0"/>
        </a:xfrm>
      </p:grpSpPr>
      <p:sp>
        <p:nvSpPr>
          <p:cNvPr id="304" name="Google Shape;304;p125"/>
          <p:cNvSpPr txBox="1">
            <a:spLocks noGrp="1"/>
          </p:cNvSpPr>
          <p:nvPr>
            <p:ph type="title"/>
          </p:nvPr>
        </p:nvSpPr>
        <p:spPr>
          <a:xfrm>
            <a:off x="673375" y="1657847"/>
            <a:ext cx="2484300" cy="942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05" name="Google Shape;305;p125"/>
          <p:cNvSpPr txBox="1">
            <a:spLocks noGrp="1"/>
          </p:cNvSpPr>
          <p:nvPr>
            <p:ph type="subTitle" idx="1"/>
          </p:nvPr>
        </p:nvSpPr>
        <p:spPr>
          <a:xfrm>
            <a:off x="658800" y="2721459"/>
            <a:ext cx="2513400" cy="133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06"/>
        <p:cNvGrpSpPr/>
        <p:nvPr/>
      </p:nvGrpSpPr>
      <p:grpSpPr>
        <a:xfrm>
          <a:off x="0" y="0"/>
          <a:ext cx="0" cy="0"/>
          <a:chOff x="0" y="0"/>
          <a:chExt cx="0" cy="0"/>
        </a:xfrm>
      </p:grpSpPr>
      <p:sp>
        <p:nvSpPr>
          <p:cNvPr id="307" name="Google Shape;307;p126"/>
          <p:cNvSpPr txBox="1">
            <a:spLocks noGrp="1"/>
          </p:cNvSpPr>
          <p:nvPr>
            <p:ph type="body" idx="1"/>
          </p:nvPr>
        </p:nvSpPr>
        <p:spPr>
          <a:xfrm>
            <a:off x="452437" y="2050351"/>
            <a:ext cx="8239200" cy="1614300"/>
          </a:xfrm>
          <a:prstGeom prst="rect">
            <a:avLst/>
          </a:prstGeom>
          <a:noFill/>
          <a:ln>
            <a:noFill/>
          </a:ln>
        </p:spPr>
        <p:txBody>
          <a:bodyPr spcFirstLastPara="1" wrap="square" lIns="15875" tIns="15875" rIns="15875" bIns="15875" anchor="ctr" anchorCtr="0">
            <a:normAutofit/>
          </a:bodyPr>
          <a:lstStyle>
            <a:lvl1pPr marL="457200" lvl="0" indent="-228600" algn="ctr">
              <a:lnSpc>
                <a:spcPct val="80000"/>
              </a:lnSpc>
              <a:spcBef>
                <a:spcPts val="0"/>
              </a:spcBef>
              <a:spcAft>
                <a:spcPts val="0"/>
              </a:spcAft>
              <a:buClr>
                <a:srgbClr val="000000"/>
              </a:buClr>
              <a:buSzPts val="3600"/>
              <a:buFont typeface="Helvetica Neue"/>
              <a:buNone/>
              <a:defRPr sz="48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3600"/>
              <a:buFont typeface="Helvetica Neue"/>
              <a:buNone/>
              <a:defRPr sz="48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3600"/>
              <a:buFont typeface="Helvetica Neue"/>
              <a:buNone/>
              <a:defRPr sz="48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3600"/>
              <a:buFont typeface="Helvetica Neue"/>
              <a:buNone/>
              <a:defRPr sz="48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3600"/>
              <a:buFont typeface="Helvetica Neue"/>
              <a:buNone/>
              <a:defRPr sz="4800">
                <a:latin typeface="Helvetica Neue"/>
                <a:ea typeface="Helvetica Neue"/>
                <a:cs typeface="Helvetica Neue"/>
                <a:sym typeface="Helvetica Neue"/>
              </a:defRPr>
            </a:lvl5pPr>
            <a:lvl6pPr marL="2743200" lvl="5" indent="-273050" algn="l">
              <a:lnSpc>
                <a:spcPct val="90000"/>
              </a:lnSpc>
              <a:spcBef>
                <a:spcPts val="1867"/>
              </a:spcBef>
              <a:spcAft>
                <a:spcPts val="0"/>
              </a:spcAft>
              <a:buClr>
                <a:srgbClr val="000000"/>
              </a:buClr>
              <a:buSzPts val="700"/>
              <a:buChar char="•"/>
              <a:defRPr/>
            </a:lvl6pPr>
            <a:lvl7pPr marL="3200400" lvl="6" indent="-273050" algn="l">
              <a:lnSpc>
                <a:spcPct val="90000"/>
              </a:lnSpc>
              <a:spcBef>
                <a:spcPts val="1867"/>
              </a:spcBef>
              <a:spcAft>
                <a:spcPts val="0"/>
              </a:spcAft>
              <a:buClr>
                <a:srgbClr val="000000"/>
              </a:buClr>
              <a:buSzPts val="700"/>
              <a:buChar char="•"/>
              <a:defRPr/>
            </a:lvl7pPr>
            <a:lvl8pPr marL="3657600" lvl="7" indent="-273050" algn="l">
              <a:lnSpc>
                <a:spcPct val="90000"/>
              </a:lnSpc>
              <a:spcBef>
                <a:spcPts val="1867"/>
              </a:spcBef>
              <a:spcAft>
                <a:spcPts val="0"/>
              </a:spcAft>
              <a:buClr>
                <a:srgbClr val="000000"/>
              </a:buClr>
              <a:buSzPts val="700"/>
              <a:buChar char="•"/>
              <a:defRPr/>
            </a:lvl8pPr>
            <a:lvl9pPr marL="4114800" lvl="8" indent="-273050" algn="l">
              <a:lnSpc>
                <a:spcPct val="90000"/>
              </a:lnSpc>
              <a:spcBef>
                <a:spcPts val="1867"/>
              </a:spcBef>
              <a:spcAft>
                <a:spcPts val="0"/>
              </a:spcAft>
              <a:buClr>
                <a:srgbClr val="000000"/>
              </a:buClr>
              <a:buSzPts val="700"/>
              <a:buChar char="•"/>
              <a:defRPr/>
            </a:lvl9pPr>
          </a:lstStyle>
          <a:p>
            <a:endParaRPr/>
          </a:p>
        </p:txBody>
      </p:sp>
      <p:sp>
        <p:nvSpPr>
          <p:cNvPr id="308" name="Google Shape;308;p126"/>
          <p:cNvSpPr txBox="1">
            <a:spLocks noGrp="1"/>
          </p:cNvSpPr>
          <p:nvPr>
            <p:ph type="sldNum" idx="12"/>
          </p:nvPr>
        </p:nvSpPr>
        <p:spPr>
          <a:xfrm>
            <a:off x="4500563" y="5356849"/>
            <a:ext cx="138000" cy="155100"/>
          </a:xfrm>
          <a:prstGeom prst="rect">
            <a:avLst/>
          </a:prstGeom>
          <a:noFill/>
          <a:ln>
            <a:noFill/>
          </a:ln>
        </p:spPr>
        <p:txBody>
          <a:bodyPr spcFirstLastPara="1" wrap="square" lIns="15875" tIns="15875" rIns="15875" bIns="15875" anchor="b" anchorCtr="0">
            <a:spAutoFit/>
          </a:bodyPr>
          <a:lstStyle>
            <a:lvl1pPr marL="0" marR="0" lvl="0"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600"/>
              <a:buFont typeface="Helvetica Neue"/>
              <a:buNone/>
              <a:defRPr sz="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6"/>
          <p:cNvSpPr txBox="1">
            <a:spLocks noGrp="1"/>
          </p:cNvSpPr>
          <p:nvPr>
            <p:ph type="title"/>
          </p:nvPr>
        </p:nvSpPr>
        <p:spPr>
          <a:xfrm>
            <a:off x="629841"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6"/>
          <p:cNvSpPr txBox="1">
            <a:spLocks noGrp="1"/>
          </p:cNvSpPr>
          <p:nvPr>
            <p:ph type="body" idx="1"/>
          </p:nvPr>
        </p:nvSpPr>
        <p:spPr>
          <a:xfrm>
            <a:off x="629842" y="1400969"/>
            <a:ext cx="3868200" cy="6867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96"/>
          <p:cNvSpPr txBox="1">
            <a:spLocks noGrp="1"/>
          </p:cNvSpPr>
          <p:nvPr>
            <p:ph type="body" idx="2"/>
          </p:nvPr>
        </p:nvSpPr>
        <p:spPr>
          <a:xfrm>
            <a:off x="629842" y="2087563"/>
            <a:ext cx="3868200" cy="307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6"/>
          <p:cNvSpPr txBox="1">
            <a:spLocks noGrp="1"/>
          </p:cNvSpPr>
          <p:nvPr>
            <p:ph type="body" idx="3"/>
          </p:nvPr>
        </p:nvSpPr>
        <p:spPr>
          <a:xfrm>
            <a:off x="4629150" y="1400969"/>
            <a:ext cx="3887400" cy="6867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96"/>
          <p:cNvSpPr txBox="1">
            <a:spLocks noGrp="1"/>
          </p:cNvSpPr>
          <p:nvPr>
            <p:ph type="body" idx="4"/>
          </p:nvPr>
        </p:nvSpPr>
        <p:spPr>
          <a:xfrm>
            <a:off x="4629150" y="2087563"/>
            <a:ext cx="3887400" cy="307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96"/>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6"/>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97"/>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7"/>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7"/>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8"/>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8"/>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9"/>
          <p:cNvSpPr txBox="1">
            <a:spLocks noGrp="1"/>
          </p:cNvSpPr>
          <p:nvPr>
            <p:ph type="title"/>
          </p:nvPr>
        </p:nvSpPr>
        <p:spPr>
          <a:xfrm>
            <a:off x="629841" y="381000"/>
            <a:ext cx="2949300" cy="133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9"/>
          <p:cNvSpPr txBox="1">
            <a:spLocks noGrp="1"/>
          </p:cNvSpPr>
          <p:nvPr>
            <p:ph type="body" idx="1"/>
          </p:nvPr>
        </p:nvSpPr>
        <p:spPr>
          <a:xfrm>
            <a:off x="3887391" y="822855"/>
            <a:ext cx="4629300" cy="406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3" name="Google Shape;63;p99"/>
          <p:cNvSpPr txBox="1">
            <a:spLocks noGrp="1"/>
          </p:cNvSpPr>
          <p:nvPr>
            <p:ph type="body" idx="2"/>
          </p:nvPr>
        </p:nvSpPr>
        <p:spPr>
          <a:xfrm>
            <a:off x="629841" y="1714500"/>
            <a:ext cx="2949300" cy="317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4" name="Google Shape;64;p99"/>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9"/>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0"/>
          <p:cNvSpPr txBox="1">
            <a:spLocks noGrp="1"/>
          </p:cNvSpPr>
          <p:nvPr>
            <p:ph type="title"/>
          </p:nvPr>
        </p:nvSpPr>
        <p:spPr>
          <a:xfrm>
            <a:off x="629841" y="381000"/>
            <a:ext cx="2949300" cy="133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0"/>
          <p:cNvSpPr>
            <a:spLocks noGrp="1"/>
          </p:cNvSpPr>
          <p:nvPr>
            <p:ph type="pic" idx="2"/>
          </p:nvPr>
        </p:nvSpPr>
        <p:spPr>
          <a:xfrm>
            <a:off x="3887391" y="822855"/>
            <a:ext cx="4629300" cy="4061400"/>
          </a:xfrm>
          <a:prstGeom prst="rect">
            <a:avLst/>
          </a:prstGeom>
          <a:noFill/>
          <a:ln>
            <a:noFill/>
          </a:ln>
        </p:spPr>
      </p:sp>
      <p:sp>
        <p:nvSpPr>
          <p:cNvPr id="70" name="Google Shape;70;p100"/>
          <p:cNvSpPr txBox="1">
            <a:spLocks noGrp="1"/>
          </p:cNvSpPr>
          <p:nvPr>
            <p:ph type="body" idx="1"/>
          </p:nvPr>
        </p:nvSpPr>
        <p:spPr>
          <a:xfrm>
            <a:off x="629841" y="1714500"/>
            <a:ext cx="2949300" cy="317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 name="Google Shape;71;p100"/>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0"/>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628650" y="1521354"/>
            <a:ext cx="7886700" cy="36261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43"/>
          <p:cNvSpPr txBox="1">
            <a:spLocks noGrp="1"/>
          </p:cNvSpPr>
          <p:nvPr>
            <p:ph type="title"/>
          </p:nvPr>
        </p:nvSpPr>
        <p:spPr>
          <a:xfrm>
            <a:off x="628651" y="304273"/>
            <a:ext cx="7886700" cy="1104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43"/>
          <p:cNvSpPr txBox="1">
            <a:spLocks noGrp="1"/>
          </p:cNvSpPr>
          <p:nvPr>
            <p:ph type="body" idx="1"/>
          </p:nvPr>
        </p:nvSpPr>
        <p:spPr>
          <a:xfrm>
            <a:off x="628651" y="1521354"/>
            <a:ext cx="7886700" cy="36261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3"/>
          <p:cNvSpPr txBox="1">
            <a:spLocks noGrp="1"/>
          </p:cNvSpPr>
          <p:nvPr>
            <p:ph type="dt" idx="10"/>
          </p:nvPr>
        </p:nvSpPr>
        <p:spPr>
          <a:xfrm>
            <a:off x="628651" y="5296960"/>
            <a:ext cx="2057400" cy="30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ftr" idx="11"/>
          </p:nvPr>
        </p:nvSpPr>
        <p:spPr>
          <a:xfrm>
            <a:off x="3028951" y="5296960"/>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sldNum" idx="12"/>
          </p:nvPr>
        </p:nvSpPr>
        <p:spPr>
          <a:xfrm>
            <a:off x="6457951" y="5296960"/>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f54f11bfb3_0_141"/>
          <p:cNvSpPr txBox="1">
            <a:spLocks noGrp="1"/>
          </p:cNvSpPr>
          <p:nvPr>
            <p:ph type="title"/>
          </p:nvPr>
        </p:nvSpPr>
        <p:spPr>
          <a:xfrm>
            <a:off x="628650" y="304272"/>
            <a:ext cx="7886700" cy="1104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gf54f11bfb3_0_141"/>
          <p:cNvSpPr txBox="1">
            <a:spLocks noGrp="1"/>
          </p:cNvSpPr>
          <p:nvPr>
            <p:ph type="body" idx="1"/>
          </p:nvPr>
        </p:nvSpPr>
        <p:spPr>
          <a:xfrm>
            <a:off x="628650" y="1521354"/>
            <a:ext cx="7886700" cy="36261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gf54f11bfb3_0_141"/>
          <p:cNvSpPr txBox="1">
            <a:spLocks noGrp="1"/>
          </p:cNvSpPr>
          <p:nvPr>
            <p:ph type="dt" idx="10"/>
          </p:nvPr>
        </p:nvSpPr>
        <p:spPr>
          <a:xfrm>
            <a:off x="628650" y="5296959"/>
            <a:ext cx="2057400" cy="30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gf54f11bfb3_0_141"/>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gf54f11bfb3_0_14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48"/>
          <p:cNvSpPr txBox="1">
            <a:spLocks noGrp="1"/>
          </p:cNvSpPr>
          <p:nvPr>
            <p:ph type="title"/>
          </p:nvPr>
        </p:nvSpPr>
        <p:spPr>
          <a:xfrm>
            <a:off x="710275" y="596278"/>
            <a:ext cx="7723500" cy="534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241" name="Google Shape;241;p48"/>
          <p:cNvSpPr txBox="1">
            <a:spLocks noGrp="1"/>
          </p:cNvSpPr>
          <p:nvPr>
            <p:ph type="body" idx="1"/>
          </p:nvPr>
        </p:nvSpPr>
        <p:spPr>
          <a:xfrm>
            <a:off x="710275" y="1280528"/>
            <a:ext cx="7723500" cy="383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434343"/>
              </a:buClr>
              <a:buSzPts val="1800"/>
              <a:buFont typeface="Roboto"/>
              <a:buChar char="●"/>
              <a:defRPr sz="1800" b="0" i="0" u="none" strike="noStrike" cap="none">
                <a:solidFill>
                  <a:srgbClr val="434343"/>
                </a:solidFill>
                <a:latin typeface="Roboto"/>
                <a:ea typeface="Roboto"/>
                <a:cs typeface="Roboto"/>
                <a:sym typeface="Roboto"/>
              </a:defRPr>
            </a:lvl1pPr>
            <a:lvl2pPr marL="914400" marR="0" lvl="1"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2pPr>
            <a:lvl3pPr marL="1371600" marR="0" lvl="2"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3pPr>
            <a:lvl4pPr marL="1828800" marR="0" lvl="3"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4pPr>
            <a:lvl5pPr marL="2286000" marR="0" lvl="4"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5pPr>
            <a:lvl6pPr marL="2743200" marR="0" lvl="5"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6pPr>
            <a:lvl7pPr marL="3200400" marR="0" lvl="6"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7pPr>
            <a:lvl8pPr marL="3657600" marR="0" lvl="7" indent="-317500" algn="l" rtl="0">
              <a:lnSpc>
                <a:spcPct val="115000"/>
              </a:lnSpc>
              <a:spcBef>
                <a:spcPts val="1600"/>
              </a:spcBef>
              <a:spcAft>
                <a:spcPts val="0"/>
              </a:spcAft>
              <a:buClr>
                <a:srgbClr val="434343"/>
              </a:buClr>
              <a:buSzPts val="1400"/>
              <a:buFont typeface="Roboto"/>
              <a:buChar char="○"/>
              <a:defRPr sz="1400" b="0" i="0" u="none" strike="noStrike" cap="none">
                <a:solidFill>
                  <a:srgbClr val="434343"/>
                </a:solidFill>
                <a:latin typeface="Roboto"/>
                <a:ea typeface="Roboto"/>
                <a:cs typeface="Roboto"/>
                <a:sym typeface="Roboto"/>
              </a:defRPr>
            </a:lvl8pPr>
            <a:lvl9pPr marL="4114800" marR="0" lvl="8" indent="-317500" algn="l" rtl="0">
              <a:lnSpc>
                <a:spcPct val="115000"/>
              </a:lnSpc>
              <a:spcBef>
                <a:spcPts val="1600"/>
              </a:spcBef>
              <a:spcAft>
                <a:spcPts val="1600"/>
              </a:spcAft>
              <a:buClr>
                <a:srgbClr val="434343"/>
              </a:buClr>
              <a:buSzPts val="1400"/>
              <a:buFont typeface="Roboto"/>
              <a:buChar char="■"/>
              <a:defRPr sz="1400" b="0" i="0" u="none" strike="noStrike" cap="none">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12"/>
        <p:cNvGrpSpPr/>
        <p:nvPr/>
      </p:nvGrpSpPr>
      <p:grpSpPr>
        <a:xfrm>
          <a:off x="0" y="0"/>
          <a:ext cx="0" cy="0"/>
          <a:chOff x="0" y="0"/>
          <a:chExt cx="0" cy="0"/>
        </a:xfrm>
      </p:grpSpPr>
      <p:pic>
        <p:nvPicPr>
          <p:cNvPr id="313" name="Google Shape;313;p1"/>
          <p:cNvPicPr preferRelativeResize="0"/>
          <p:nvPr/>
        </p:nvPicPr>
        <p:blipFill rotWithShape="1">
          <a:blip r:embed="rId3">
            <a:alphaModFix/>
          </a:blip>
          <a:srcRect/>
          <a:stretch/>
        </p:blipFill>
        <p:spPr>
          <a:xfrm flipH="1">
            <a:off x="0" y="0"/>
            <a:ext cx="9144000" cy="5714999"/>
          </a:xfrm>
          <a:prstGeom prst="rect">
            <a:avLst/>
          </a:prstGeom>
          <a:noFill/>
          <a:ln>
            <a:noFill/>
          </a:ln>
        </p:spPr>
      </p:pic>
      <p:sp>
        <p:nvSpPr>
          <p:cNvPr id="314" name="Google Shape;314;p1"/>
          <p:cNvSpPr/>
          <p:nvPr/>
        </p:nvSpPr>
        <p:spPr>
          <a:xfrm>
            <a:off x="8321040" y="0"/>
            <a:ext cx="822900" cy="566100"/>
          </a:xfrm>
          <a:prstGeom prst="rect">
            <a:avLst/>
          </a:prstGeom>
          <a:solidFill>
            <a:srgbClr val="0083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5" name="Google Shape;315;p1"/>
          <p:cNvSpPr/>
          <p:nvPr/>
        </p:nvSpPr>
        <p:spPr>
          <a:xfrm>
            <a:off x="4966447" y="4765362"/>
            <a:ext cx="3354600" cy="949800"/>
          </a:xfrm>
          <a:prstGeom prst="rect">
            <a:avLst/>
          </a:prstGeom>
          <a:solidFill>
            <a:srgbClr val="0083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6" name="Google Shape;316;p1"/>
          <p:cNvSpPr txBox="1"/>
          <p:nvPr/>
        </p:nvSpPr>
        <p:spPr>
          <a:xfrm>
            <a:off x="744583" y="935302"/>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17" name="Google Shape;317;p1"/>
          <p:cNvPicPr preferRelativeResize="0"/>
          <p:nvPr/>
        </p:nvPicPr>
        <p:blipFill rotWithShape="1">
          <a:blip r:embed="rId4">
            <a:alphaModFix/>
          </a:blip>
          <a:srcRect r="52620" b="4516"/>
          <a:stretch/>
        </p:blipFill>
        <p:spPr>
          <a:xfrm>
            <a:off x="8459568" y="40744"/>
            <a:ext cx="592992" cy="445677"/>
          </a:xfrm>
          <a:prstGeom prst="rect">
            <a:avLst/>
          </a:prstGeom>
          <a:noFill/>
          <a:ln>
            <a:noFill/>
          </a:ln>
        </p:spPr>
      </p:pic>
      <p:sp>
        <p:nvSpPr>
          <p:cNvPr id="318" name="Google Shape;318;p1"/>
          <p:cNvSpPr txBox="1"/>
          <p:nvPr/>
        </p:nvSpPr>
        <p:spPr>
          <a:xfrm>
            <a:off x="195268" y="841211"/>
            <a:ext cx="7691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a:buNone/>
            </a:pPr>
            <a:r>
              <a:rPr lang="en-US" sz="6000" b="1" i="0" u="none" strike="noStrike" cap="none">
                <a:solidFill>
                  <a:srgbClr val="FFFFFF"/>
                </a:solidFill>
                <a:latin typeface="Century"/>
                <a:ea typeface="Century"/>
                <a:cs typeface="Century"/>
                <a:sym typeface="Century"/>
              </a:rPr>
              <a:t>School Strategic Plan Workbook &amp; Templ</a:t>
            </a:r>
            <a:r>
              <a:rPr lang="en-US" sz="6000" b="1">
                <a:solidFill>
                  <a:srgbClr val="FFFFFF"/>
                </a:solidFill>
                <a:latin typeface="Century"/>
                <a:ea typeface="Century"/>
                <a:cs typeface="Century"/>
                <a:sym typeface="Century"/>
              </a:rPr>
              <a:t>a</a:t>
            </a:r>
            <a:r>
              <a:rPr lang="en-US" sz="6000" b="1" i="0" u="none" strike="noStrike" cap="none">
                <a:solidFill>
                  <a:srgbClr val="FFFFFF"/>
                </a:solidFill>
                <a:latin typeface="Century"/>
                <a:ea typeface="Century"/>
                <a:cs typeface="Century"/>
                <a:sym typeface="Century"/>
              </a:rPr>
              <a:t>te</a:t>
            </a:r>
            <a:endParaRPr sz="1400" b="0" i="0" u="none" strike="noStrike" cap="none">
              <a:solidFill>
                <a:srgbClr val="000000"/>
              </a:solidFill>
              <a:latin typeface="Arial"/>
              <a:ea typeface="Arial"/>
              <a:cs typeface="Arial"/>
              <a:sym typeface="Arial"/>
            </a:endParaRPr>
          </a:p>
        </p:txBody>
      </p:sp>
      <p:cxnSp>
        <p:nvCxnSpPr>
          <p:cNvPr id="319" name="Google Shape;319;p1"/>
          <p:cNvCxnSpPr/>
          <p:nvPr/>
        </p:nvCxnSpPr>
        <p:spPr>
          <a:xfrm>
            <a:off x="8321040" y="0"/>
            <a:ext cx="0" cy="5715000"/>
          </a:xfrm>
          <a:prstGeom prst="straightConnector1">
            <a:avLst/>
          </a:prstGeom>
          <a:noFill/>
          <a:ln w="9525" cap="flat" cmpd="sng">
            <a:solidFill>
              <a:srgbClr val="D0CECE"/>
            </a:solidFill>
            <a:prstDash val="solid"/>
            <a:miter lim="800000"/>
            <a:headEnd type="none" w="sm" len="sm"/>
            <a:tailEnd type="none" w="sm" len="sm"/>
          </a:ln>
        </p:spPr>
      </p:cxnSp>
      <p:cxnSp>
        <p:nvCxnSpPr>
          <p:cNvPr id="320" name="Google Shape;320;p1"/>
          <p:cNvCxnSpPr/>
          <p:nvPr/>
        </p:nvCxnSpPr>
        <p:spPr>
          <a:xfrm rot="10800000">
            <a:off x="0" y="566058"/>
            <a:ext cx="9144000" cy="0"/>
          </a:xfrm>
          <a:prstGeom prst="straightConnector1">
            <a:avLst/>
          </a:prstGeom>
          <a:noFill/>
          <a:ln w="9525" cap="flat" cmpd="sng">
            <a:solidFill>
              <a:srgbClr val="D0CECE"/>
            </a:solidFill>
            <a:prstDash val="solid"/>
            <a:miter lim="800000"/>
            <a:headEnd type="none" w="sm" len="sm"/>
            <a:tailEnd type="none" w="sm" len="sm"/>
          </a:ln>
        </p:spPr>
      </p:cxnSp>
      <p:sp>
        <p:nvSpPr>
          <p:cNvPr id="321" name="Google Shape;321;p1"/>
          <p:cNvSpPr/>
          <p:nvPr/>
        </p:nvSpPr>
        <p:spPr>
          <a:xfrm>
            <a:off x="4966447" y="5065357"/>
            <a:ext cx="33846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400"/>
              <a:buFont typeface="Century"/>
              <a:buNone/>
            </a:pPr>
            <a:r>
              <a:rPr lang="en-US" sz="2400" b="0" i="0" u="none" strike="noStrike" cap="none">
                <a:solidFill>
                  <a:srgbClr val="FFFFFF"/>
                </a:solidFill>
                <a:latin typeface="Century"/>
                <a:ea typeface="Century"/>
                <a:cs typeface="Century"/>
                <a:sym typeface="Century"/>
              </a:rPr>
              <a:t>2022-2025</a:t>
            </a:r>
            <a:endParaRPr sz="2400" b="0" i="0" u="none" strike="noStrike" cap="none">
              <a:solidFill>
                <a:srgbClr val="000000"/>
              </a:solidFill>
              <a:latin typeface="Calibri"/>
              <a:ea typeface="Calibri"/>
              <a:cs typeface="Calibri"/>
              <a:sym typeface="Calibri"/>
            </a:endParaRPr>
          </a:p>
        </p:txBody>
      </p:sp>
      <p:sp>
        <p:nvSpPr>
          <p:cNvPr id="322" name="Google Shape;322;p1"/>
          <p:cNvSpPr/>
          <p:nvPr/>
        </p:nvSpPr>
        <p:spPr>
          <a:xfrm>
            <a:off x="-63793" y="22896"/>
            <a:ext cx="5647800" cy="48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Century"/>
              <a:buNone/>
            </a:pPr>
            <a:r>
              <a:rPr lang="en-US" sz="1600" b="0" i="0" u="none" strike="noStrike" cap="none">
                <a:solidFill>
                  <a:srgbClr val="FFFFFF"/>
                </a:solidFill>
                <a:latin typeface="Century"/>
                <a:ea typeface="Century"/>
                <a:cs typeface="Century"/>
                <a:sym typeface="Century"/>
              </a:rPr>
              <a:t>Office of Strategy &amp; Engagement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0" y="1502598"/>
            <a:ext cx="1837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APS Strategic Priorities &amp; Initiatives</a:t>
            </a:r>
            <a:endParaRPr sz="200" b="1" i="1" u="none" strike="noStrike" cap="none">
              <a:solidFill>
                <a:srgbClr val="151515"/>
              </a:solidFill>
              <a:latin typeface="Calibri"/>
              <a:ea typeface="Calibri"/>
              <a:cs typeface="Calibri"/>
              <a:sym typeface="Calibri"/>
            </a:endParaRPr>
          </a:p>
        </p:txBody>
      </p:sp>
      <p:sp>
        <p:nvSpPr>
          <p:cNvPr id="329" name="Google Shape;329;p11"/>
          <p:cNvSpPr/>
          <p:nvPr/>
        </p:nvSpPr>
        <p:spPr>
          <a:xfrm>
            <a:off x="5067200" y="1876025"/>
            <a:ext cx="4003500" cy="13236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1A.</a:t>
            </a:r>
            <a:r>
              <a:rPr lang="en-US" sz="1000" b="0" i="0" u="none" strike="noStrike" cap="none">
                <a:solidFill>
                  <a:srgbClr val="000000"/>
                </a:solidFill>
                <a:latin typeface="Calibri"/>
                <a:ea typeface="Calibri"/>
                <a:cs typeface="Calibri"/>
                <a:sym typeface="Calibri"/>
              </a:rPr>
              <a:t> Provide  remediation and acceleration as indicated by data</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1B. Provide writing across the curriculum opportunities</a:t>
            </a: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Implement a balanced literacy block to improve student comprehension</a:t>
            </a: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1C.  Incorporate manipulatives  and visuals to enhance concrete understanding  of abstract math concepts</a:t>
            </a: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1D. Implement  the EDP  across subject areas </a:t>
            </a: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Calibri"/>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Calibri"/>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Calibri"/>
              <a:buNone/>
            </a:pPr>
            <a:endParaRPr sz="1000" b="1" i="0" u="sng" strike="noStrike" cap="none">
              <a:solidFill>
                <a:srgbClr val="000000"/>
              </a:solidFill>
              <a:latin typeface="Calibri"/>
              <a:ea typeface="Calibri"/>
              <a:cs typeface="Calibri"/>
              <a:sym typeface="Calibri"/>
            </a:endParaRPr>
          </a:p>
        </p:txBody>
      </p:sp>
      <p:sp>
        <p:nvSpPr>
          <p:cNvPr id="330" name="Google Shape;330;p11"/>
          <p:cNvSpPr/>
          <p:nvPr/>
        </p:nvSpPr>
        <p:spPr>
          <a:xfrm>
            <a:off x="5153000" y="3354125"/>
            <a:ext cx="3831900" cy="650400"/>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2A.  Monitor implementation and provide professional learning on the digital platform used for intervention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000"/>
              <a:buFont typeface="Calibri"/>
              <a:buNone/>
            </a:pPr>
            <a:r>
              <a:rPr lang="en-US" sz="1000" b="1" i="0" u="none" strike="noStrike" cap="none">
                <a:solidFill>
                  <a:srgbClr val="000000"/>
                </a:solidFill>
                <a:latin typeface="Calibri"/>
                <a:ea typeface="Calibri"/>
                <a:cs typeface="Calibri"/>
                <a:sym typeface="Calibri"/>
              </a:rPr>
              <a:t>TBD: </a:t>
            </a:r>
            <a:r>
              <a:rPr lang="en-US" sz="1000" b="0" i="0" u="none" strike="noStrike" cap="none">
                <a:solidFill>
                  <a:srgbClr val="000000"/>
                </a:solidFill>
                <a:latin typeface="Calibri"/>
                <a:ea typeface="Calibri"/>
                <a:cs typeface="Calibri"/>
                <a:sym typeface="Calibri"/>
              </a:rPr>
              <a:t>Implementation 30 minutes direct instruction daily</a:t>
            </a:r>
            <a:endParaRPr sz="1800" b="0" i="0" u="none" strike="noStrike" cap="none">
              <a:solidFill>
                <a:srgbClr val="000000"/>
              </a:solidFill>
              <a:latin typeface="Arial"/>
              <a:ea typeface="Arial"/>
              <a:cs typeface="Arial"/>
              <a:sym typeface="Arial"/>
            </a:endParaRPr>
          </a:p>
        </p:txBody>
      </p:sp>
      <p:sp>
        <p:nvSpPr>
          <p:cNvPr id="331" name="Google Shape;331;p11"/>
          <p:cNvSpPr/>
          <p:nvPr/>
        </p:nvSpPr>
        <p:spPr>
          <a:xfrm>
            <a:off x="5067200" y="4004525"/>
            <a:ext cx="4003500" cy="1028400"/>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Calibri"/>
              <a:buNone/>
            </a:pPr>
            <a:r>
              <a:rPr lang="en-US" sz="1000" b="1" i="0" u="none" strike="noStrike" cap="none" dirty="0">
                <a:solidFill>
                  <a:srgbClr val="000000"/>
                </a:solidFill>
                <a:latin typeface="Calibri"/>
                <a:ea typeface="Calibri"/>
                <a:cs typeface="Calibri"/>
                <a:sym typeface="Calibri"/>
              </a:rPr>
              <a:t>Provide targeted  professional learning opportunities  focused on mathematics , reading and writing.</a:t>
            </a: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Calibri"/>
              <a:buNone/>
            </a:pPr>
            <a:r>
              <a:rPr lang="en-US" sz="1000" b="1" i="0" u="none" strike="noStrike" cap="none" dirty="0">
                <a:solidFill>
                  <a:srgbClr val="000000"/>
                </a:solidFill>
                <a:latin typeface="Calibri"/>
                <a:ea typeface="Calibri"/>
                <a:cs typeface="Calibri"/>
                <a:sym typeface="Calibri"/>
              </a:rPr>
              <a:t>Provide targeted professional learning opportunities focused on the implementation of standards and STEM Implement  criteria for hiring: staff recommendations, modeling a student lesson, student data review and reference check</a:t>
            </a: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Calibri"/>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332" name="Google Shape;332;p11"/>
          <p:cNvSpPr/>
          <p:nvPr/>
        </p:nvSpPr>
        <p:spPr>
          <a:xfrm>
            <a:off x="5221400" y="5113300"/>
            <a:ext cx="3695100" cy="6504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a:solidFill>
                <a:srgbClr val="000000"/>
              </a:solidFill>
              <a:latin typeface="Calibri"/>
              <a:ea typeface="Calibri"/>
              <a:cs typeface="Calibri"/>
              <a:sym typeface="Calibri"/>
            </a:endParaRPr>
          </a:p>
        </p:txBody>
      </p:sp>
      <p:sp>
        <p:nvSpPr>
          <p:cNvPr id="333" name="Google Shape;333;p11"/>
          <p:cNvSpPr txBox="1"/>
          <p:nvPr/>
        </p:nvSpPr>
        <p:spPr>
          <a:xfrm>
            <a:off x="3642625" y="-36050"/>
            <a:ext cx="2418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1400" b="1" i="0" u="none" strike="noStrike" cap="none">
                <a:solidFill>
                  <a:srgbClr val="151515"/>
                </a:solidFill>
                <a:latin typeface="Calibri"/>
                <a:ea typeface="Calibri"/>
                <a:cs typeface="Calibri"/>
                <a:sym typeface="Calibri"/>
              </a:rPr>
              <a:t>Humphries Elementary</a:t>
            </a:r>
            <a:endParaRPr sz="200" b="0" i="0" u="none" strike="noStrike" cap="none">
              <a:solidFill>
                <a:srgbClr val="151515"/>
              </a:solidFill>
              <a:latin typeface="Calibri"/>
              <a:ea typeface="Calibri"/>
              <a:cs typeface="Calibri"/>
              <a:sym typeface="Calibri"/>
            </a:endParaRPr>
          </a:p>
        </p:txBody>
      </p:sp>
      <p:sp>
        <p:nvSpPr>
          <p:cNvPr id="334" name="Google Shape;334;p11"/>
          <p:cNvSpPr txBox="1"/>
          <p:nvPr/>
        </p:nvSpPr>
        <p:spPr>
          <a:xfrm>
            <a:off x="145125" y="927325"/>
            <a:ext cx="1056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SMART Goals</a:t>
            </a:r>
            <a:endParaRPr sz="200" b="1" i="1" u="none" strike="noStrike" cap="none">
              <a:solidFill>
                <a:srgbClr val="151515"/>
              </a:solidFill>
              <a:latin typeface="Calibri"/>
              <a:ea typeface="Calibri"/>
              <a:cs typeface="Calibri"/>
              <a:sym typeface="Calibri"/>
            </a:endParaRPr>
          </a:p>
        </p:txBody>
      </p:sp>
      <p:sp>
        <p:nvSpPr>
          <p:cNvPr id="335" name="Google Shape;335;p11"/>
          <p:cNvSpPr txBox="1"/>
          <p:nvPr/>
        </p:nvSpPr>
        <p:spPr>
          <a:xfrm>
            <a:off x="4572003" y="1482949"/>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Strategies</a:t>
            </a:r>
            <a:endParaRPr sz="200" b="1" i="1" u="none" strike="noStrike" cap="none">
              <a:solidFill>
                <a:srgbClr val="151515"/>
              </a:solidFill>
              <a:latin typeface="Calibri"/>
              <a:ea typeface="Calibri"/>
              <a:cs typeface="Calibri"/>
              <a:sym typeface="Calibri"/>
            </a:endParaRPr>
          </a:p>
        </p:txBody>
      </p:sp>
      <p:sp>
        <p:nvSpPr>
          <p:cNvPr id="336" name="Google Shape;336;p11"/>
          <p:cNvSpPr/>
          <p:nvPr/>
        </p:nvSpPr>
        <p:spPr>
          <a:xfrm>
            <a:off x="1201125" y="786775"/>
            <a:ext cx="2418900" cy="6504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Increase the percentage of students in grades 3-5 scoring proficient or above in ELA from 20% to 21% by June 2022</a:t>
            </a:r>
            <a:endParaRPr sz="1200" b="0" i="0" u="none" strike="noStrike" cap="none">
              <a:solidFill>
                <a:srgbClr val="000000"/>
              </a:solidFill>
              <a:latin typeface="Calibri"/>
              <a:ea typeface="Calibri"/>
              <a:cs typeface="Calibri"/>
              <a:sym typeface="Calibri"/>
            </a:endParaRPr>
          </a:p>
        </p:txBody>
      </p:sp>
      <p:sp>
        <p:nvSpPr>
          <p:cNvPr id="337" name="Google Shape;337;p11"/>
          <p:cNvSpPr/>
          <p:nvPr/>
        </p:nvSpPr>
        <p:spPr>
          <a:xfrm>
            <a:off x="3748050" y="786775"/>
            <a:ext cx="2418900" cy="6504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Increase the percentage of students in grades 3-5 scoring proficient or above Mathematics from 20% to 21% June 2022</a:t>
            </a:r>
            <a:endParaRPr sz="1200" b="0" i="0" u="none" strike="noStrike" cap="none">
              <a:solidFill>
                <a:srgbClr val="000000"/>
              </a:solidFill>
              <a:latin typeface="Calibri"/>
              <a:ea typeface="Calibri"/>
              <a:cs typeface="Calibri"/>
              <a:sym typeface="Calibri"/>
            </a:endParaRPr>
          </a:p>
        </p:txBody>
      </p:sp>
      <p:sp>
        <p:nvSpPr>
          <p:cNvPr id="338" name="Google Shape;338;p11"/>
          <p:cNvSpPr txBox="1">
            <a:spLocks noGrp="1"/>
          </p:cNvSpPr>
          <p:nvPr>
            <p:ph type="sldNum" idx="12"/>
          </p:nvPr>
        </p:nvSpPr>
        <p:spPr>
          <a:xfrm>
            <a:off x="5140350" y="5163175"/>
            <a:ext cx="3831900" cy="5541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1200"/>
              <a:buFont typeface="Arial"/>
              <a:buNone/>
            </a:pPr>
            <a:r>
              <a:rPr lang="en-US" sz="1000">
                <a:solidFill>
                  <a:srgbClr val="000000"/>
                </a:solidFill>
                <a:latin typeface="Verdana"/>
                <a:ea typeface="Verdana"/>
                <a:cs typeface="Verdana"/>
                <a:sym typeface="Verdana"/>
              </a:rPr>
              <a:t>Build  parent capacity  to understand  student academic , attendance and behavior expectations</a:t>
            </a:r>
            <a:endParaRPr sz="100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r>
              <a:rPr lang="en-US" sz="1000">
                <a:solidFill>
                  <a:srgbClr val="000000"/>
                </a:solidFill>
                <a:latin typeface="Verdana"/>
                <a:ea typeface="Verdana"/>
                <a:cs typeface="Verdana"/>
                <a:sym typeface="Verdana"/>
              </a:rPr>
              <a:t>Provide a warm and welcoming school environment.</a:t>
            </a:r>
            <a:endParaRPr sz="1000">
              <a:solidFill>
                <a:srgbClr val="000000"/>
              </a:solidFill>
              <a:latin typeface="Verdana"/>
              <a:ea typeface="Verdana"/>
              <a:cs typeface="Verdana"/>
              <a:sym typeface="Verdana"/>
            </a:endParaRPr>
          </a:p>
        </p:txBody>
      </p:sp>
      <p:sp>
        <p:nvSpPr>
          <p:cNvPr id="339" name="Google Shape;339;p11"/>
          <p:cNvSpPr/>
          <p:nvPr/>
        </p:nvSpPr>
        <p:spPr>
          <a:xfrm>
            <a:off x="6183750" y="654775"/>
            <a:ext cx="2960100" cy="7824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Decrease the percentage of students who miss more than 10 days of school from 14.6% to 12% by June 2022</a:t>
            </a:r>
            <a:endParaRPr sz="1200" b="0" i="0" u="none" strike="noStrike" cap="none">
              <a:solidFill>
                <a:srgbClr val="000000"/>
              </a:solidFill>
              <a:latin typeface="Calibri"/>
              <a:ea typeface="Calibri"/>
              <a:cs typeface="Calibri"/>
              <a:sym typeface="Calibri"/>
            </a:endParaRPr>
          </a:p>
        </p:txBody>
      </p:sp>
      <p:sp>
        <p:nvSpPr>
          <p:cNvPr id="340" name="Google Shape;340;p11"/>
          <p:cNvSpPr txBox="1"/>
          <p:nvPr/>
        </p:nvSpPr>
        <p:spPr>
          <a:xfrm>
            <a:off x="2002923" y="1506733"/>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Strategic Priorities</a:t>
            </a:r>
            <a:endParaRPr sz="200" b="1" i="1" u="none" strike="noStrike" cap="none">
              <a:solidFill>
                <a:srgbClr val="151515"/>
              </a:solidFill>
              <a:latin typeface="Calibri"/>
              <a:ea typeface="Calibri"/>
              <a:cs typeface="Calibri"/>
              <a:sym typeface="Calibri"/>
            </a:endParaRPr>
          </a:p>
        </p:txBody>
      </p:sp>
      <p:sp>
        <p:nvSpPr>
          <p:cNvPr id="341" name="Google Shape;341;p11"/>
          <p:cNvSpPr/>
          <p:nvPr/>
        </p:nvSpPr>
        <p:spPr>
          <a:xfrm>
            <a:off x="1972450" y="1852250"/>
            <a:ext cx="2960100" cy="440116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600"/>
              </a:spcBef>
              <a:spcAft>
                <a:spcPts val="0"/>
              </a:spcAft>
              <a:buClr>
                <a:srgbClr val="000000"/>
              </a:buClr>
              <a:buSzPts val="1000"/>
              <a:buFont typeface="Calibri"/>
              <a:buAutoNum type="arabicPeriod"/>
            </a:pPr>
            <a:r>
              <a:rPr lang="en-US" sz="1000" b="1" i="0" u="none" strike="noStrike" cap="none" dirty="0">
                <a:solidFill>
                  <a:srgbClr val="000000"/>
                </a:solidFill>
                <a:latin typeface="Calibri"/>
                <a:ea typeface="Calibri"/>
                <a:cs typeface="Calibri"/>
                <a:sym typeface="Calibri"/>
              </a:rPr>
              <a:t>Improve the percent of students achieving at proficient and distinguished level on Georgia Milestones  Assessment. </a:t>
            </a:r>
            <a:endParaRPr sz="1000" b="1" i="0" u="none" strike="noStrike" cap="none" dirty="0">
              <a:solidFill>
                <a:srgbClr val="000000"/>
              </a:solidFill>
              <a:latin typeface="Calibri"/>
              <a:ea typeface="Calibri"/>
              <a:cs typeface="Calibri"/>
              <a:sym typeface="Calibri"/>
            </a:endParaRPr>
          </a:p>
          <a:p>
            <a:pPr marL="228600" indent="-228600">
              <a:spcBef>
                <a:spcPts val="600"/>
              </a:spcBef>
              <a:buSzPts val="1000"/>
              <a:buFont typeface="Calibri"/>
              <a:buAutoNum type="arabicPeriod"/>
            </a:pPr>
            <a:r>
              <a:rPr lang="en-US" sz="1000" b="1" i="0" u="none" strike="noStrike" cap="none" dirty="0">
                <a:solidFill>
                  <a:srgbClr val="000000"/>
                </a:solidFill>
                <a:latin typeface="Calibri"/>
                <a:ea typeface="Calibri"/>
                <a:cs typeface="Calibri"/>
                <a:sym typeface="Calibri"/>
              </a:rPr>
              <a:t>Reduce barriers to school attendance and decrease chronic absenteeism</a:t>
            </a:r>
          </a:p>
          <a:p>
            <a:pPr marL="228600" indent="-228600">
              <a:spcBef>
                <a:spcPts val="600"/>
              </a:spcBef>
              <a:buSzPts val="1000"/>
              <a:buFont typeface="Calibri"/>
              <a:buAutoNum type="arabicPeriod"/>
            </a:pPr>
            <a:r>
              <a:rPr lang="en-US" sz="1000" b="1" dirty="0">
                <a:latin typeface="Calibri"/>
                <a:ea typeface="Calibri"/>
                <a:cs typeface="Calibri"/>
                <a:sym typeface="Calibri"/>
              </a:rPr>
              <a:t>Build teacher capacity in core content areas, particularly reading, math, and science </a:t>
            </a:r>
          </a:p>
          <a:p>
            <a:pPr marL="228600" indent="-228600">
              <a:spcBef>
                <a:spcPts val="600"/>
              </a:spcBef>
              <a:buSzPts val="1000"/>
              <a:buFont typeface="Calibri"/>
              <a:buAutoNum type="arabicPeriod"/>
            </a:pPr>
            <a:r>
              <a:rPr lang="en-US" sz="1000" b="1" dirty="0">
                <a:latin typeface="Calibri"/>
                <a:ea typeface="Calibri"/>
                <a:cs typeface="Calibri"/>
                <a:sym typeface="Calibri"/>
              </a:rPr>
              <a:t>Support the social, emotional, behavioral and mental well-being of students and staff</a:t>
            </a:r>
          </a:p>
          <a:p>
            <a:pPr marL="228600" indent="-228600">
              <a:spcBef>
                <a:spcPts val="600"/>
              </a:spcBef>
              <a:buSzPts val="1000"/>
              <a:buFont typeface="Calibri"/>
              <a:buAutoNum type="arabicPeriod"/>
            </a:pPr>
            <a:r>
              <a:rPr lang="en-US" sz="1000" b="1" dirty="0">
                <a:latin typeface="Calibri"/>
                <a:ea typeface="Calibri"/>
                <a:cs typeface="Calibri"/>
                <a:sym typeface="Calibri"/>
              </a:rPr>
              <a:t>Recommend high-quality staff for vacant position</a:t>
            </a:r>
          </a:p>
          <a:p>
            <a:pPr marL="228600" indent="-228600">
              <a:spcBef>
                <a:spcPts val="600"/>
              </a:spcBef>
              <a:buSzPts val="1000"/>
              <a:buFont typeface="Calibri"/>
              <a:buAutoNum type="arabicPeriod"/>
            </a:pPr>
            <a:r>
              <a:rPr lang="en-US" sz="1000" b="1" dirty="0">
                <a:latin typeface="Calibri"/>
                <a:ea typeface="Calibri"/>
                <a:cs typeface="Calibri"/>
                <a:sym typeface="Calibri"/>
              </a:rPr>
              <a:t> Full implementation of District Intervention  initiative</a:t>
            </a:r>
          </a:p>
          <a:p>
            <a:pPr marL="228600" marR="0" lvl="0" indent="-228600" algn="l" rtl="0">
              <a:lnSpc>
                <a:spcPct val="100000"/>
              </a:lnSpc>
              <a:spcBef>
                <a:spcPts val="600"/>
              </a:spcBef>
              <a:spcAft>
                <a:spcPts val="0"/>
              </a:spcAft>
              <a:buClr>
                <a:srgbClr val="000000"/>
              </a:buClr>
              <a:buSzPts val="1000"/>
              <a:buFont typeface="Calibri"/>
              <a:buAutoNum type="arabicPeriod"/>
            </a:pPr>
            <a:r>
              <a:rPr lang="en-US" sz="1000" b="1" i="0" u="none" strike="noStrike" cap="none" dirty="0">
                <a:solidFill>
                  <a:srgbClr val="000000"/>
                </a:solidFill>
                <a:latin typeface="Calibri"/>
                <a:ea typeface="Calibri"/>
                <a:cs typeface="Calibri"/>
                <a:sym typeface="Calibri"/>
              </a:rPr>
              <a:t>Continue STEM engineering and design program model that has led to obtaining  STEM school certification.</a:t>
            </a:r>
          </a:p>
          <a:p>
            <a:pPr marL="228600" marR="0" lvl="0" indent="-228600" algn="l" rtl="0">
              <a:lnSpc>
                <a:spcPct val="100000"/>
              </a:lnSpc>
              <a:spcBef>
                <a:spcPts val="600"/>
              </a:spcBef>
              <a:spcAft>
                <a:spcPts val="0"/>
              </a:spcAft>
              <a:buClr>
                <a:srgbClr val="000000"/>
              </a:buClr>
              <a:buSzPts val="1000"/>
              <a:buFont typeface="Calibri"/>
              <a:buAutoNum type="arabicPeriod"/>
            </a:pPr>
            <a:r>
              <a:rPr lang="en-US" sz="1000" b="1" i="0" u="none" strike="noStrike" cap="none" dirty="0">
                <a:solidFill>
                  <a:srgbClr val="000000"/>
                </a:solidFill>
                <a:latin typeface="Calibri"/>
                <a:ea typeface="Calibri"/>
                <a:cs typeface="Calibri"/>
                <a:sym typeface="Calibri"/>
              </a:rPr>
              <a:t>Build systems to promote social and emotional awareness of students</a:t>
            </a: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000"/>
              <a:buFont typeface="Arial"/>
              <a:buNone/>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1" i="0" u="none" strike="noStrike" cap="none" dirty="0">
              <a:solidFill>
                <a:srgbClr val="000000"/>
              </a:solidFill>
              <a:latin typeface="Calibri"/>
              <a:ea typeface="Calibri"/>
              <a:cs typeface="Calibri"/>
              <a:sym typeface="Calibri"/>
            </a:endParaRPr>
          </a:p>
        </p:txBody>
      </p:sp>
      <p:sp>
        <p:nvSpPr>
          <p:cNvPr id="342" name="Google Shape;342;p11"/>
          <p:cNvSpPr txBox="1"/>
          <p:nvPr/>
        </p:nvSpPr>
        <p:spPr>
          <a:xfrm>
            <a:off x="0" y="110075"/>
            <a:ext cx="4893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Mission: Our mission is to provide all students foundational preparation for college and career readiness by working collaboratively with all</a:t>
            </a:r>
            <a:endParaRPr sz="1200" b="1" i="1" u="none" strike="noStrike" cap="none">
              <a:solidFill>
                <a:srgbClr val="15151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stakeholders.</a:t>
            </a:r>
            <a:endParaRPr sz="200" b="1" i="1" u="none" strike="noStrike" cap="none">
              <a:solidFill>
                <a:srgbClr val="151515"/>
              </a:solidFill>
              <a:latin typeface="Calibri"/>
              <a:ea typeface="Calibri"/>
              <a:cs typeface="Calibri"/>
              <a:sym typeface="Calibri"/>
            </a:endParaRPr>
          </a:p>
        </p:txBody>
      </p:sp>
      <p:sp>
        <p:nvSpPr>
          <p:cNvPr id="343" name="Google Shape;343;p11"/>
          <p:cNvSpPr txBox="1"/>
          <p:nvPr/>
        </p:nvSpPr>
        <p:spPr>
          <a:xfrm>
            <a:off x="5965250" y="2100"/>
            <a:ext cx="2697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Vision:  Our vision is to develop critical thinkers and active learners in order to become future leaders.</a:t>
            </a:r>
            <a:endParaRPr sz="200" b="1" i="1" u="none" strike="noStrike" cap="none">
              <a:solidFill>
                <a:srgbClr val="151515"/>
              </a:solidFill>
              <a:latin typeface="Calibri"/>
              <a:ea typeface="Calibri"/>
              <a:cs typeface="Calibri"/>
              <a:sym typeface="Calibri"/>
            </a:endParaRPr>
          </a:p>
        </p:txBody>
      </p:sp>
      <p:sp>
        <p:nvSpPr>
          <p:cNvPr id="344" name="Google Shape;344;p11"/>
          <p:cNvSpPr/>
          <p:nvPr/>
        </p:nvSpPr>
        <p:spPr>
          <a:xfrm>
            <a:off x="53000" y="2001000"/>
            <a:ext cx="1837800" cy="7824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Fostering Academic Excellence for All</a:t>
            </a:r>
            <a:endParaRPr sz="11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Data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Curriculum &amp; Instruction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4000"/>
              <a:buFont typeface="Helvetica Neue"/>
              <a:buNone/>
            </a:pPr>
            <a:r>
              <a:rPr lang="en-US" sz="900" b="0" i="0" u="none" strike="noStrike" cap="none">
                <a:solidFill>
                  <a:schemeClr val="lt1"/>
                </a:solidFill>
                <a:latin typeface="Calibri"/>
                <a:ea typeface="Calibri"/>
                <a:cs typeface="Calibri"/>
                <a:sym typeface="Calibri"/>
              </a:rPr>
              <a:t>Signature Program</a:t>
            </a:r>
            <a:endParaRPr sz="900" b="0" i="0" u="none" strike="noStrike" cap="none">
              <a:solidFill>
                <a:schemeClr val="lt1"/>
              </a:solidFill>
              <a:latin typeface="Calibri"/>
              <a:ea typeface="Calibri"/>
              <a:cs typeface="Calibri"/>
              <a:sym typeface="Calibri"/>
            </a:endParaRPr>
          </a:p>
        </p:txBody>
      </p:sp>
      <p:sp>
        <p:nvSpPr>
          <p:cNvPr id="345" name="Google Shape;345;p11"/>
          <p:cNvSpPr/>
          <p:nvPr/>
        </p:nvSpPr>
        <p:spPr>
          <a:xfrm>
            <a:off x="53000" y="3013375"/>
            <a:ext cx="1837800" cy="6504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Building a Culture of Student Support</a:t>
            </a:r>
            <a:endParaRPr sz="11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Whole Child &amp; Intervention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Personalized Learning</a:t>
            </a:r>
            <a:endParaRPr sz="900" b="0" i="0" u="none" strike="noStrike" cap="none">
              <a:solidFill>
                <a:schemeClr val="lt1"/>
              </a:solidFill>
              <a:latin typeface="Calibri"/>
              <a:ea typeface="Calibri"/>
              <a:cs typeface="Calibri"/>
              <a:sym typeface="Calibri"/>
            </a:endParaRPr>
          </a:p>
        </p:txBody>
      </p:sp>
      <p:sp>
        <p:nvSpPr>
          <p:cNvPr id="346" name="Google Shape;346;p11"/>
          <p:cNvSpPr/>
          <p:nvPr/>
        </p:nvSpPr>
        <p:spPr>
          <a:xfrm>
            <a:off x="53013" y="3869646"/>
            <a:ext cx="1837800" cy="6504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Equipping &amp; Empowering Leaders &amp; Staff</a:t>
            </a:r>
            <a:endParaRPr sz="1200" b="1"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Calibri"/>
                <a:ea typeface="Calibri"/>
                <a:cs typeface="Calibri"/>
                <a:sym typeface="Calibri"/>
              </a:rPr>
              <a:t>Strategic Staff Support</a:t>
            </a:r>
            <a:endParaRPr sz="900" b="0"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Calibri"/>
                <a:ea typeface="Calibri"/>
                <a:cs typeface="Calibri"/>
                <a:sym typeface="Calibri"/>
              </a:rPr>
              <a:t>Equitable Resource Allocation</a:t>
            </a:r>
            <a:endParaRPr sz="900" b="0" i="0" u="none" strike="noStrike" cap="none">
              <a:solidFill>
                <a:schemeClr val="lt1"/>
              </a:solidFill>
              <a:latin typeface="Calibri"/>
              <a:ea typeface="Calibri"/>
              <a:cs typeface="Calibri"/>
              <a:sym typeface="Calibri"/>
            </a:endParaRPr>
          </a:p>
        </p:txBody>
      </p:sp>
      <p:sp>
        <p:nvSpPr>
          <p:cNvPr id="347" name="Google Shape;347;p11"/>
          <p:cNvSpPr/>
          <p:nvPr/>
        </p:nvSpPr>
        <p:spPr>
          <a:xfrm>
            <a:off x="53013" y="4733886"/>
            <a:ext cx="1837800" cy="6504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Creating a System of School Support</a:t>
            </a:r>
            <a:endParaRPr sz="1200" b="1"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Strategic Staff Support</a:t>
            </a:r>
            <a:endParaRPr sz="900" b="0"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Equitable Resource Allocation</a:t>
            </a:r>
            <a:endParaRPr sz="9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f76d809017_4_0"/>
          <p:cNvSpPr/>
          <p:nvPr/>
        </p:nvSpPr>
        <p:spPr>
          <a:xfrm>
            <a:off x="0" y="-1"/>
            <a:ext cx="9144000" cy="3414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nvGrpSpPr>
          <p:cNvPr id="353" name="Google Shape;353;gf76d809017_4_0"/>
          <p:cNvGrpSpPr/>
          <p:nvPr/>
        </p:nvGrpSpPr>
        <p:grpSpPr>
          <a:xfrm>
            <a:off x="7527920" y="55577"/>
            <a:ext cx="273141" cy="230472"/>
            <a:chOff x="6665701" y="1263473"/>
            <a:chExt cx="364188" cy="368755"/>
          </a:xfrm>
        </p:grpSpPr>
        <p:sp>
          <p:nvSpPr>
            <p:cNvPr id="354" name="Google Shape;354;gf76d809017_4_0"/>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55" name="Google Shape;355;gf76d809017_4_0"/>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56" name="Google Shape;356;gf76d809017_4_0"/>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sp>
        <p:nvSpPr>
          <p:cNvPr id="357" name="Google Shape;357;gf76d809017_4_0"/>
          <p:cNvSpPr/>
          <p:nvPr/>
        </p:nvSpPr>
        <p:spPr>
          <a:xfrm>
            <a:off x="7963677" y="55577"/>
            <a:ext cx="6239" cy="230462"/>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58" name="Google Shape;358;gf76d809017_4_0"/>
          <p:cNvSpPr/>
          <p:nvPr/>
        </p:nvSpPr>
        <p:spPr>
          <a:xfrm>
            <a:off x="7664490" y="0"/>
            <a:ext cx="1408500" cy="341400"/>
          </a:xfrm>
          <a:prstGeom prst="roundRect">
            <a:avLst>
              <a:gd name="adj" fmla="val 0"/>
            </a:avLst>
          </a:prstGeom>
          <a:noFill/>
          <a:ln>
            <a:noFill/>
          </a:ln>
        </p:spPr>
        <p:txBody>
          <a:bodyPr spcFirstLastPara="1" wrap="square" lIns="68550" tIns="68550" rIns="68550" bIns="685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a:ea typeface="Roboto"/>
                <a:cs typeface="Roboto"/>
                <a:sym typeface="Roboto"/>
              </a:rPr>
              <a:t>Needs Assessment</a:t>
            </a:r>
            <a:endParaRPr sz="1200" b="1" i="0" u="none" strike="noStrike" cap="none">
              <a:solidFill>
                <a:srgbClr val="000000"/>
              </a:solidFill>
              <a:latin typeface="Roboto"/>
              <a:ea typeface="Roboto"/>
              <a:cs typeface="Roboto"/>
              <a:sym typeface="Roboto"/>
            </a:endParaRPr>
          </a:p>
        </p:txBody>
      </p:sp>
      <p:sp>
        <p:nvSpPr>
          <p:cNvPr id="359" name="Google Shape;359;gf76d809017_4_0"/>
          <p:cNvSpPr/>
          <p:nvPr/>
        </p:nvSpPr>
        <p:spPr>
          <a:xfrm>
            <a:off x="0" y="-1"/>
            <a:ext cx="3408600" cy="341400"/>
          </a:xfrm>
          <a:prstGeom prst="roundRect">
            <a:avLst>
              <a:gd name="adj" fmla="val 0"/>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HUMPHRIES ES</a:t>
            </a:r>
            <a:endParaRPr sz="1600" b="1" i="0" u="none" strike="noStrike" cap="none">
              <a:solidFill>
                <a:srgbClr val="000000"/>
              </a:solidFill>
              <a:latin typeface="Calibri"/>
              <a:ea typeface="Calibri"/>
              <a:cs typeface="Calibri"/>
              <a:sym typeface="Calibri"/>
            </a:endParaRPr>
          </a:p>
        </p:txBody>
      </p:sp>
      <p:graphicFrame>
        <p:nvGraphicFramePr>
          <p:cNvPr id="360" name="Google Shape;360;gf76d809017_4_0"/>
          <p:cNvGraphicFramePr/>
          <p:nvPr/>
        </p:nvGraphicFramePr>
        <p:xfrm>
          <a:off x="352669" y="440690"/>
          <a:ext cx="8490825" cy="652500"/>
        </p:xfrm>
        <a:graphic>
          <a:graphicData uri="http://schemas.openxmlformats.org/drawingml/2006/table">
            <a:tbl>
              <a:tblPr firstRow="1" bandRow="1">
                <a:noFill/>
                <a:tableStyleId>{26833E9A-2C7A-44AE-A214-19D0116CFB1F}</a:tableStyleId>
              </a:tblPr>
              <a:tblGrid>
                <a:gridCol w="2830275">
                  <a:extLst>
                    <a:ext uri="{9D8B030D-6E8A-4147-A177-3AD203B41FA5}">
                      <a16:colId xmlns:a16="http://schemas.microsoft.com/office/drawing/2014/main" val="20000"/>
                    </a:ext>
                  </a:extLst>
                </a:gridCol>
                <a:gridCol w="2830275">
                  <a:extLst>
                    <a:ext uri="{9D8B030D-6E8A-4147-A177-3AD203B41FA5}">
                      <a16:colId xmlns:a16="http://schemas.microsoft.com/office/drawing/2014/main" val="20001"/>
                    </a:ext>
                  </a:extLst>
                </a:gridCol>
                <a:gridCol w="2830275">
                  <a:extLst>
                    <a:ext uri="{9D8B030D-6E8A-4147-A177-3AD203B41FA5}">
                      <a16:colId xmlns:a16="http://schemas.microsoft.com/office/drawing/2014/main" val="20002"/>
                    </a:ext>
                  </a:extLst>
                </a:gridCol>
              </a:tblGrid>
              <a:tr h="178600">
                <a:tc gridSpan="3">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Our Overarching Needs</a:t>
                      </a:r>
                      <a:endParaRPr sz="1000" u="none" strike="noStrike" cap="none"/>
                    </a:p>
                  </a:txBody>
                  <a:tcPr marL="51425" marR="51425" marT="21450" marB="21450">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rtl="0">
                        <a:lnSpc>
                          <a:spcPct val="100000"/>
                        </a:lnSpc>
                        <a:spcBef>
                          <a:spcPts val="0"/>
                        </a:spcBef>
                        <a:spcAft>
                          <a:spcPts val="0"/>
                        </a:spcAft>
                        <a:buClr>
                          <a:schemeClr val="dk1"/>
                        </a:buClr>
                        <a:buSzPts val="800"/>
                        <a:buFont typeface="Calibri"/>
                        <a:buNone/>
                      </a:pPr>
                      <a:r>
                        <a:rPr lang="en-US" sz="800" u="none" strike="noStrike" cap="none"/>
                        <a:t>(ES/MS: Literacy Proficiency)</a:t>
                      </a:r>
                      <a:endParaRPr sz="800" u="none" strike="noStrike" cap="none"/>
                    </a:p>
                    <a:p>
                      <a:pPr marL="0" marR="0" lvl="0" indent="0" algn="ctr" rtl="0">
                        <a:lnSpc>
                          <a:spcPct val="100000"/>
                        </a:lnSpc>
                        <a:spcBef>
                          <a:spcPts val="0"/>
                        </a:spcBef>
                        <a:spcAft>
                          <a:spcPts val="0"/>
                        </a:spcAft>
                        <a:buClr>
                          <a:schemeClr val="dk1"/>
                        </a:buClr>
                        <a:buSzPts val="800"/>
                        <a:buFont typeface="Calibri"/>
                        <a:buNone/>
                      </a:pPr>
                      <a:r>
                        <a:rPr lang="en-US" sz="800" u="none" strike="noStrike" cap="none"/>
                        <a:t>(HS: Post-graduation Preparedness)</a:t>
                      </a:r>
                      <a:endParaRPr sz="800" u="none" strike="noStrike" cap="none"/>
                    </a:p>
                  </a:txBody>
                  <a:tcPr marL="51425" marR="51425" marT="21450" marB="21450" anchor="ctr">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800"/>
                        <a:buFont typeface="Calibri"/>
                        <a:buNone/>
                      </a:pPr>
                      <a:r>
                        <a:rPr lang="en-US" sz="800" u="none" strike="noStrike" cap="none"/>
                        <a:t>(ES/MS: Numeracy Proficiency)</a:t>
                      </a:r>
                      <a:endParaRPr sz="800" u="none" strike="noStrike" cap="none"/>
                    </a:p>
                    <a:p>
                      <a:pPr marL="0" marR="0" lvl="0" indent="0" algn="ctr" rtl="0">
                        <a:lnSpc>
                          <a:spcPct val="100000"/>
                        </a:lnSpc>
                        <a:spcBef>
                          <a:spcPts val="0"/>
                        </a:spcBef>
                        <a:spcAft>
                          <a:spcPts val="0"/>
                        </a:spcAft>
                        <a:buClr>
                          <a:schemeClr val="dk1"/>
                        </a:buClr>
                        <a:buSzPts val="800"/>
                        <a:buFont typeface="Calibri"/>
                        <a:buNone/>
                      </a:pPr>
                      <a:r>
                        <a:rPr lang="en-US" sz="800" u="none" strike="noStrike" cap="none"/>
                        <a:t>(HS: College &amp; Career Readiness</a:t>
                      </a:r>
                      <a:endParaRPr sz="800" u="none" strike="noStrike" cap="none"/>
                    </a:p>
                  </a:txBody>
                  <a:tcPr marL="51425" marR="51425" marT="21450" marB="21450" anchor="ctr">
                    <a:solidFill>
                      <a:srgbClr val="009999">
                        <a:alpha val="28627"/>
                      </a:srgbClr>
                    </a:solidFill>
                  </a:tcPr>
                </a:tc>
                <a:tc>
                  <a:txBody>
                    <a:bodyPr/>
                    <a:lstStyle/>
                    <a:p>
                      <a:pPr marL="0" marR="0" lvl="0" indent="0" algn="ctr" rtl="0">
                        <a:lnSpc>
                          <a:spcPct val="100000"/>
                        </a:lnSpc>
                        <a:spcBef>
                          <a:spcPts val="0"/>
                        </a:spcBef>
                        <a:spcAft>
                          <a:spcPts val="0"/>
                        </a:spcAft>
                        <a:buClr>
                          <a:schemeClr val="dk1"/>
                        </a:buClr>
                        <a:buSzPts val="800"/>
                        <a:buFont typeface="Calibri"/>
                        <a:buNone/>
                      </a:pPr>
                      <a:r>
                        <a:rPr lang="en-US" sz="800" u="none" strike="noStrike" cap="none"/>
                        <a:t>(Whole Child/Student Support)</a:t>
                      </a:r>
                      <a:endParaRPr sz="800" u="none" strike="noStrike" cap="none"/>
                    </a:p>
                  </a:txBody>
                  <a:tcPr marL="51425" marR="51425" marT="21450" marB="21450" anchor="ctr">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361" name="Google Shape;361;gf76d809017_4_0"/>
          <p:cNvGraphicFramePr/>
          <p:nvPr/>
        </p:nvGraphicFramePr>
        <p:xfrm>
          <a:off x="339642" y="4498941"/>
          <a:ext cx="8464725" cy="890700"/>
        </p:xfrm>
        <a:graphic>
          <a:graphicData uri="http://schemas.openxmlformats.org/drawingml/2006/table">
            <a:tbl>
              <a:tblPr firstRow="1" bandRow="1">
                <a:noFill/>
                <a:tableStyleId>{26833E9A-2C7A-44AE-A214-19D0116CFB1F}</a:tableStyleId>
              </a:tblPr>
              <a:tblGrid>
                <a:gridCol w="2821575">
                  <a:extLst>
                    <a:ext uri="{9D8B030D-6E8A-4147-A177-3AD203B41FA5}">
                      <a16:colId xmlns:a16="http://schemas.microsoft.com/office/drawing/2014/main" val="20000"/>
                    </a:ext>
                  </a:extLst>
                </a:gridCol>
                <a:gridCol w="2821575">
                  <a:extLst>
                    <a:ext uri="{9D8B030D-6E8A-4147-A177-3AD203B41FA5}">
                      <a16:colId xmlns:a16="http://schemas.microsoft.com/office/drawing/2014/main" val="20001"/>
                    </a:ext>
                  </a:extLst>
                </a:gridCol>
                <a:gridCol w="2821575">
                  <a:extLst>
                    <a:ext uri="{9D8B030D-6E8A-4147-A177-3AD203B41FA5}">
                      <a16:colId xmlns:a16="http://schemas.microsoft.com/office/drawing/2014/main" val="20002"/>
                    </a:ext>
                  </a:extLst>
                </a:gridCol>
              </a:tblGrid>
              <a:tr h="357300">
                <a:tc gridSpan="3">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t>Root Cause</a:t>
                      </a:r>
                      <a:endParaRPr sz="1000" u="none" strike="noStrike" cap="none"/>
                    </a:p>
                  </a:txBody>
                  <a:tcPr marL="51425" marR="51425" marT="21450" marB="21450">
                    <a:lnB w="12700" cap="flat" cmpd="sng">
                      <a:solidFill>
                        <a:schemeClr val="lt1"/>
                      </a:solidFill>
                      <a:prstDash val="solid"/>
                      <a:round/>
                      <a:headEnd type="none" w="sm" len="sm"/>
                      <a:tailEnd type="none" w="sm" len="sm"/>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a:txBody>
                    <a:bodyPr/>
                    <a:lstStyle/>
                    <a:p>
                      <a:pPr marL="0" marR="0" lvl="0" indent="0" algn="ctr" rtl="0">
                        <a:lnSpc>
                          <a:spcPct val="100000"/>
                        </a:lnSpc>
                        <a:spcBef>
                          <a:spcPts val="0"/>
                        </a:spcBef>
                        <a:spcAft>
                          <a:spcPts val="0"/>
                        </a:spcAft>
                        <a:buClr>
                          <a:schemeClr val="dk1"/>
                        </a:buClr>
                        <a:buSzPts val="800"/>
                        <a:buFont typeface="Calibri"/>
                        <a:buNone/>
                      </a:pPr>
                      <a:r>
                        <a:rPr lang="en-US" sz="800" u="none" strike="noStrike" cap="none"/>
                        <a:t>(ES/MS: Literacy Proficiency)</a:t>
                      </a:r>
                      <a:endParaRPr sz="800" u="none" strike="noStrike" cap="none"/>
                    </a:p>
                    <a:p>
                      <a:pPr marL="0" marR="0" lvl="0" indent="0" algn="ctr" rtl="0">
                        <a:lnSpc>
                          <a:spcPct val="100000"/>
                        </a:lnSpc>
                        <a:spcBef>
                          <a:spcPts val="0"/>
                        </a:spcBef>
                        <a:spcAft>
                          <a:spcPts val="0"/>
                        </a:spcAft>
                        <a:buClr>
                          <a:schemeClr val="dk1"/>
                        </a:buClr>
                        <a:buSzPts val="800"/>
                        <a:buFont typeface="Calibri"/>
                        <a:buNone/>
                      </a:pPr>
                      <a:r>
                        <a:rPr lang="en-US" sz="800" u="none" strike="noStrike" cap="none"/>
                        <a:t>(HS: Post-graduation Preparedness)</a:t>
                      </a:r>
                      <a:endParaRPr sz="800" u="none" strike="noStrike" cap="none"/>
                    </a:p>
                  </a:txBody>
                  <a:tcPr marL="51425" marR="51425" marT="21450" marB="214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800"/>
                        <a:buFont typeface="Calibri"/>
                        <a:buNone/>
                      </a:pPr>
                      <a:r>
                        <a:rPr lang="en-US" sz="800" u="none" strike="noStrike" cap="none"/>
                        <a:t>(ES/MS: Numeracy Proficiency)</a:t>
                      </a:r>
                      <a:endParaRPr sz="800" u="none" strike="noStrike" cap="none"/>
                    </a:p>
                    <a:p>
                      <a:pPr marL="0" marR="0" lvl="0" indent="0" algn="ctr" rtl="0">
                        <a:lnSpc>
                          <a:spcPct val="100000"/>
                        </a:lnSpc>
                        <a:spcBef>
                          <a:spcPts val="0"/>
                        </a:spcBef>
                        <a:spcAft>
                          <a:spcPts val="0"/>
                        </a:spcAft>
                        <a:buClr>
                          <a:schemeClr val="dk1"/>
                        </a:buClr>
                        <a:buSzPts val="800"/>
                        <a:buFont typeface="Calibri"/>
                        <a:buNone/>
                      </a:pPr>
                      <a:r>
                        <a:rPr lang="en-US" sz="800" u="none" strike="noStrike" cap="none"/>
                        <a:t>(HS: College &amp; Career Readiness)</a:t>
                      </a:r>
                      <a:endParaRPr sz="800" u="none" strike="noStrike" cap="none"/>
                    </a:p>
                  </a:txBody>
                  <a:tcPr marL="51425" marR="51425" marT="21450" marB="214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8627"/>
                      </a:srgbClr>
                    </a:solidFill>
                  </a:tcPr>
                </a:tc>
                <a:tc>
                  <a:txBody>
                    <a:bodyPr/>
                    <a:lstStyle/>
                    <a:p>
                      <a:pPr marL="0" marR="0" lvl="0" indent="0" algn="ctr" rtl="0">
                        <a:lnSpc>
                          <a:spcPct val="100000"/>
                        </a:lnSpc>
                        <a:spcBef>
                          <a:spcPts val="0"/>
                        </a:spcBef>
                        <a:spcAft>
                          <a:spcPts val="0"/>
                        </a:spcAft>
                        <a:buClr>
                          <a:schemeClr val="dk1"/>
                        </a:buClr>
                        <a:buSzPts val="800"/>
                        <a:buFont typeface="Calibri"/>
                        <a:buNone/>
                      </a:pPr>
                      <a:r>
                        <a:rPr lang="en-US" sz="800" u="none" strike="noStrike" cap="none"/>
                        <a:t>(Whole Child/Student Support)</a:t>
                      </a:r>
                      <a:endParaRPr sz="800" u="none" strike="noStrike" cap="none"/>
                    </a:p>
                  </a:txBody>
                  <a:tcPr marL="51425" marR="51425" marT="21450" marB="214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362" name="Google Shape;362;gf76d809017_4_0"/>
          <p:cNvGraphicFramePr/>
          <p:nvPr/>
        </p:nvGraphicFramePr>
        <p:xfrm>
          <a:off x="248720" y="1192494"/>
          <a:ext cx="2807975" cy="3161030"/>
        </p:xfrm>
        <a:graphic>
          <a:graphicData uri="http://schemas.openxmlformats.org/drawingml/2006/table">
            <a:tbl>
              <a:tblPr firstRow="1" bandRow="1">
                <a:noFill/>
                <a:tableStyleId>{1C51D8DB-4F72-4943-A4B7-1A2B4D6E6ECC}</a:tableStyleId>
              </a:tblPr>
              <a:tblGrid>
                <a:gridCol w="2807975">
                  <a:extLst>
                    <a:ext uri="{9D8B030D-6E8A-4147-A177-3AD203B41FA5}">
                      <a16:colId xmlns:a16="http://schemas.microsoft.com/office/drawing/2014/main" val="20000"/>
                    </a:ext>
                  </a:extLst>
                </a:gridCol>
              </a:tblGrid>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Why is there not a larger percentage of students scoring proficient in ELA on the EOG?</a:t>
                      </a:r>
                      <a:endParaRPr sz="700" u="none" strike="noStrike" cap="none"/>
                    </a:p>
                  </a:txBody>
                  <a:tcPr marL="68575" marR="68575" marT="28575" marB="28575"/>
                </a:tc>
                <a:extLst>
                  <a:ext uri="{0D108BD9-81ED-4DB2-BD59-A6C34878D82A}">
                    <a16:rowId xmlns:a16="http://schemas.microsoft.com/office/drawing/2014/main" val="10000"/>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There is a need for teachers to teach ELA using a balanced literacy approach addressing all of the components of literacy. </a:t>
                      </a:r>
                      <a:endParaRPr sz="700" u="none" strike="noStrike" cap="none"/>
                    </a:p>
                  </a:txBody>
                  <a:tcPr marL="68575" marR="68575" marT="28575" marB="28575"/>
                </a:tc>
                <a:extLst>
                  <a:ext uri="{0D108BD9-81ED-4DB2-BD59-A6C34878D82A}">
                    <a16:rowId xmlns:a16="http://schemas.microsoft.com/office/drawing/2014/main" val="10001"/>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Why have teachers gone away from a balanced literacy approach to teaching ELA?</a:t>
                      </a:r>
                      <a:endParaRPr sz="700" b="1" u="none" strike="noStrike" cap="none"/>
                    </a:p>
                  </a:txBody>
                  <a:tcPr marL="68575" marR="68575" marT="28575" marB="28575"/>
                </a:tc>
                <a:extLst>
                  <a:ext uri="{0D108BD9-81ED-4DB2-BD59-A6C34878D82A}">
                    <a16:rowId xmlns:a16="http://schemas.microsoft.com/office/drawing/2014/main" val="10002"/>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 In part, teachers have used the ReadyGen curriculum  as a scripted program, but in fact ReadyGen is a resource that should be used with other resources to address the GSE.</a:t>
                      </a:r>
                      <a:endParaRPr sz="700" u="none" strike="noStrike" cap="none"/>
                    </a:p>
                  </a:txBody>
                  <a:tcPr marL="68575" marR="68575" marT="28575" marB="28575"/>
                </a:tc>
                <a:extLst>
                  <a:ext uri="{0D108BD9-81ED-4DB2-BD59-A6C34878D82A}">
                    <a16:rowId xmlns:a16="http://schemas.microsoft.com/office/drawing/2014/main" val="10003"/>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Why are teachers not using the resource to its fullest capacity.</a:t>
                      </a:r>
                      <a:endParaRPr sz="700" b="1" u="none" strike="noStrike" cap="none"/>
                    </a:p>
                  </a:txBody>
                  <a:tcPr marL="68575" marR="68575" marT="28575" marB="28575"/>
                </a:tc>
                <a:extLst>
                  <a:ext uri="{0D108BD9-81ED-4DB2-BD59-A6C34878D82A}">
                    <a16:rowId xmlns:a16="http://schemas.microsoft.com/office/drawing/2014/main" val="10004"/>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The current school year will be the third year of implementation for the curriculum and as teachers and instructional support staff become more familiar with the resource, we all have become more proficient in navigating all of its resources.</a:t>
                      </a:r>
                      <a:endParaRPr sz="700" u="none" strike="noStrike" cap="none"/>
                    </a:p>
                  </a:txBody>
                  <a:tcPr marL="68575" marR="68575" marT="28575" marB="28575"/>
                </a:tc>
                <a:extLst>
                  <a:ext uri="{0D108BD9-81ED-4DB2-BD59-A6C34878D82A}">
                    <a16:rowId xmlns:a16="http://schemas.microsoft.com/office/drawing/2014/main" val="10005"/>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How can the reading resource be supplemented?</a:t>
                      </a:r>
                      <a:endParaRPr sz="700" b="1" u="none" strike="noStrike" cap="none"/>
                    </a:p>
                  </a:txBody>
                  <a:tcPr marL="68575" marR="68575" marT="28575" marB="28575"/>
                </a:tc>
                <a:extLst>
                  <a:ext uri="{0D108BD9-81ED-4DB2-BD59-A6C34878D82A}">
                    <a16:rowId xmlns:a16="http://schemas.microsoft.com/office/drawing/2014/main" val="10006"/>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The reading curriculum must be supplemented to address the writing standards of the GSE.  At Humphries we also use Writescore for writing, FUndations for phonics and phonemic awareness, and fluency instruction.</a:t>
                      </a:r>
                      <a:endParaRPr sz="700" u="none" strike="noStrike" cap="none"/>
                    </a:p>
                  </a:txBody>
                  <a:tcPr marL="68575" marR="68575" marT="28575" marB="28575"/>
                </a:tc>
                <a:extLst>
                  <a:ext uri="{0D108BD9-81ED-4DB2-BD59-A6C34878D82A}">
                    <a16:rowId xmlns:a16="http://schemas.microsoft.com/office/drawing/2014/main" val="10007"/>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Are teachers adept at using the multiple resources to improve reading achievement?</a:t>
                      </a:r>
                      <a:endParaRPr sz="700" b="1" u="none" strike="noStrike" cap="none"/>
                    </a:p>
                  </a:txBody>
                  <a:tcPr marL="68575" marR="68575" marT="28575" marB="28575"/>
                </a:tc>
                <a:extLst>
                  <a:ext uri="{0D108BD9-81ED-4DB2-BD59-A6C34878D82A}">
                    <a16:rowId xmlns:a16="http://schemas.microsoft.com/office/drawing/2014/main" val="10008"/>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We must continue to provide professional learning on the components of reading  and identifying resources that address the standards.</a:t>
                      </a:r>
                      <a:endParaRPr sz="700" u="none" strike="noStrike" cap="none"/>
                    </a:p>
                  </a:txBody>
                  <a:tcPr marL="68575" marR="68575" marT="28575" marB="28575"/>
                </a:tc>
                <a:extLst>
                  <a:ext uri="{0D108BD9-81ED-4DB2-BD59-A6C34878D82A}">
                    <a16:rowId xmlns:a16="http://schemas.microsoft.com/office/drawing/2014/main" val="10009"/>
                  </a:ext>
                </a:extLst>
              </a:tr>
            </a:tbl>
          </a:graphicData>
        </a:graphic>
      </p:graphicFrame>
      <p:graphicFrame>
        <p:nvGraphicFramePr>
          <p:cNvPr id="363" name="Google Shape;363;gf76d809017_4_0"/>
          <p:cNvGraphicFramePr/>
          <p:nvPr/>
        </p:nvGraphicFramePr>
        <p:xfrm>
          <a:off x="3123703" y="1192511"/>
          <a:ext cx="2748575" cy="3451860"/>
        </p:xfrm>
        <a:graphic>
          <a:graphicData uri="http://schemas.openxmlformats.org/drawingml/2006/table">
            <a:tbl>
              <a:tblPr firstRow="1" bandRow="1">
                <a:noFill/>
                <a:tableStyleId>{1C51D8DB-4F72-4943-A4B7-1A2B4D6E6ECC}</a:tableStyleId>
              </a:tblPr>
              <a:tblGrid>
                <a:gridCol w="2748575">
                  <a:extLst>
                    <a:ext uri="{9D8B030D-6E8A-4147-A177-3AD203B41FA5}">
                      <a16:colId xmlns:a16="http://schemas.microsoft.com/office/drawing/2014/main" val="20000"/>
                    </a:ext>
                  </a:extLst>
                </a:gridCol>
              </a:tblGrid>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Why is there not a larger percentage of students scoring proficient in mathematics on the EOG?</a:t>
                      </a:r>
                      <a:endParaRPr sz="700" u="none" strike="noStrike" cap="none"/>
                    </a:p>
                  </a:txBody>
                  <a:tcPr marL="68575" marR="68575" marT="28575" marB="28575"/>
                </a:tc>
                <a:extLst>
                  <a:ext uri="{0D108BD9-81ED-4DB2-BD59-A6C34878D82A}">
                    <a16:rowId xmlns:a16="http://schemas.microsoft.com/office/drawing/2014/main" val="10000"/>
                  </a:ext>
                </a:extLst>
              </a:tr>
              <a:tr h="14222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Our teachers must be intentional about addressing all of the components of mathematics.  We have revised our lesson plan template so that each grade level must demonstrate how they address: fluency, mental math, vocabulary, problem solving, and math in context.</a:t>
                      </a:r>
                      <a:endParaRPr sz="700" u="none" strike="noStrike" cap="none"/>
                    </a:p>
                  </a:txBody>
                  <a:tcPr marL="68575" marR="68575" marT="28575" marB="28575"/>
                </a:tc>
                <a:extLst>
                  <a:ext uri="{0D108BD9-81ED-4DB2-BD59-A6C34878D82A}">
                    <a16:rowId xmlns:a16="http://schemas.microsoft.com/office/drawing/2014/main" val="10001"/>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How can teachers address fact fluency, automaticity, and problem solving?</a:t>
                      </a:r>
                      <a:endParaRPr sz="700" b="1" u="none" strike="noStrike" cap="none"/>
                    </a:p>
                  </a:txBody>
                  <a:tcPr marL="68575" marR="68575" marT="28575" marB="28575"/>
                </a:tc>
                <a:extLst>
                  <a:ext uri="{0D108BD9-81ED-4DB2-BD59-A6C34878D82A}">
                    <a16:rowId xmlns:a16="http://schemas.microsoft.com/office/drawing/2014/main" val="10002"/>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We have increased our math block from 60 minutes to 90 minutes.  The extra time will give teachers the much-needed time to address the all of the components. </a:t>
                      </a:r>
                      <a:endParaRPr sz="700" u="none" strike="noStrike" cap="none"/>
                    </a:p>
                  </a:txBody>
                  <a:tcPr marL="68575" marR="68575" marT="28575" marB="28575"/>
                </a:tc>
                <a:extLst>
                  <a:ext uri="{0D108BD9-81ED-4DB2-BD59-A6C34878D82A}">
                    <a16:rowId xmlns:a16="http://schemas.microsoft.com/office/drawing/2014/main" val="10003"/>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How can the increased time on task lead to better achievement results?</a:t>
                      </a:r>
                      <a:endParaRPr sz="700" b="1" u="none" strike="noStrike" cap="none"/>
                    </a:p>
                  </a:txBody>
                  <a:tcPr marL="68575" marR="68575" marT="28575" marB="28575"/>
                </a:tc>
                <a:extLst>
                  <a:ext uri="{0D108BD9-81ED-4DB2-BD59-A6C34878D82A}">
                    <a16:rowId xmlns:a16="http://schemas.microsoft.com/office/drawing/2014/main" val="10004"/>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The increased time in isolation will not lead to better results, however creating an awareness with teachers that all components of mathematics is necessary for an effective math lesson coupled with using concrete pictorial and abstract representations of numbers.</a:t>
                      </a:r>
                      <a:endParaRPr sz="700" u="none" strike="noStrike" cap="none"/>
                    </a:p>
                  </a:txBody>
                  <a:tcPr marL="68575" marR="68575" marT="28575" marB="28575"/>
                </a:tc>
                <a:extLst>
                  <a:ext uri="{0D108BD9-81ED-4DB2-BD59-A6C34878D82A}">
                    <a16:rowId xmlns:a16="http://schemas.microsoft.com/office/drawing/2014/main" val="10005"/>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Why does the use of manipulatives impact mathematics understanding?</a:t>
                      </a:r>
                      <a:endParaRPr sz="700" b="1" u="none" strike="noStrike" cap="none"/>
                    </a:p>
                  </a:txBody>
                  <a:tcPr marL="68575" marR="68575" marT="28575" marB="28575"/>
                </a:tc>
                <a:extLst>
                  <a:ext uri="{0D108BD9-81ED-4DB2-BD59-A6C34878D82A}">
                    <a16:rowId xmlns:a16="http://schemas.microsoft.com/office/drawing/2014/main" val="10006"/>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When using both virtual and hands-on manipulatives students get the opportunity visualize multiple presentations of numbers which lead to a greater of what the number represents.</a:t>
                      </a:r>
                      <a:endParaRPr sz="700" u="none" strike="noStrike" cap="none"/>
                    </a:p>
                  </a:txBody>
                  <a:tcPr marL="68575" marR="68575" marT="28575" marB="28575"/>
                </a:tc>
                <a:extLst>
                  <a:ext uri="{0D108BD9-81ED-4DB2-BD59-A6C34878D82A}">
                    <a16:rowId xmlns:a16="http://schemas.microsoft.com/office/drawing/2014/main" val="10007"/>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How can the mathematics curriculum be supplemented to address a wholistic approach to mathematics?</a:t>
                      </a:r>
                      <a:endParaRPr sz="700" b="1" u="none" strike="noStrike" cap="none"/>
                    </a:p>
                  </a:txBody>
                  <a:tcPr marL="68575" marR="68575" marT="28575" marB="28575"/>
                </a:tc>
                <a:extLst>
                  <a:ext uri="{0D108BD9-81ED-4DB2-BD59-A6C34878D82A}">
                    <a16:rowId xmlns:a16="http://schemas.microsoft.com/office/drawing/2014/main" val="10008"/>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We use the state framework tasks as well as the digital platform Freckle.</a:t>
                      </a:r>
                      <a:endParaRPr sz="700" u="none" strike="noStrike" cap="none"/>
                    </a:p>
                  </a:txBody>
                  <a:tcPr marL="68575" marR="68575" marT="28575" marB="28575"/>
                </a:tc>
                <a:extLst>
                  <a:ext uri="{0D108BD9-81ED-4DB2-BD59-A6C34878D82A}">
                    <a16:rowId xmlns:a16="http://schemas.microsoft.com/office/drawing/2014/main" val="10009"/>
                  </a:ext>
                </a:extLst>
              </a:tr>
            </a:tbl>
          </a:graphicData>
        </a:graphic>
      </p:graphicFrame>
      <p:graphicFrame>
        <p:nvGraphicFramePr>
          <p:cNvPr id="364" name="Google Shape;364;gf76d809017_4_0"/>
          <p:cNvGraphicFramePr/>
          <p:nvPr/>
        </p:nvGraphicFramePr>
        <p:xfrm>
          <a:off x="6087279" y="1242023"/>
          <a:ext cx="2730125" cy="2840990"/>
        </p:xfrm>
        <a:graphic>
          <a:graphicData uri="http://schemas.openxmlformats.org/drawingml/2006/table">
            <a:tbl>
              <a:tblPr firstRow="1" bandRow="1">
                <a:noFill/>
                <a:tableStyleId>{1C51D8DB-4F72-4943-A4B7-1A2B4D6E6ECC}</a:tableStyleId>
              </a:tblPr>
              <a:tblGrid>
                <a:gridCol w="2730125">
                  <a:extLst>
                    <a:ext uri="{9D8B030D-6E8A-4147-A177-3AD203B41FA5}">
                      <a16:colId xmlns:a16="http://schemas.microsoft.com/office/drawing/2014/main" val="20000"/>
                    </a:ext>
                  </a:extLst>
                </a:gridCol>
              </a:tblGrid>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Why is the percentage of students missing at least 10 days of school increasing ?</a:t>
                      </a:r>
                      <a:endParaRPr sz="700" u="none" strike="noStrike" cap="none"/>
                    </a:p>
                  </a:txBody>
                  <a:tcPr marL="68575" marR="68575" marT="28575" marB="28575"/>
                </a:tc>
                <a:extLst>
                  <a:ext uri="{0D108BD9-81ED-4DB2-BD59-A6C34878D82A}">
                    <a16:rowId xmlns:a16="http://schemas.microsoft.com/office/drawing/2014/main" val="10000"/>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Covid is impacting student attendance more than usual.  </a:t>
                      </a:r>
                      <a:endParaRPr sz="700" u="none" strike="noStrike" cap="none"/>
                    </a:p>
                  </a:txBody>
                  <a:tcPr marL="68575" marR="68575" marT="28575" marB="28575"/>
                </a:tc>
                <a:extLst>
                  <a:ext uri="{0D108BD9-81ED-4DB2-BD59-A6C34878D82A}">
                    <a16:rowId xmlns:a16="http://schemas.microsoft.com/office/drawing/2014/main" val="10001"/>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How can the school better support families with attendance?</a:t>
                      </a:r>
                      <a:endParaRPr sz="700" b="1" u="none" strike="noStrike" cap="none"/>
                    </a:p>
                  </a:txBody>
                  <a:tcPr marL="68575" marR="68575" marT="28575" marB="28575"/>
                </a:tc>
                <a:extLst>
                  <a:ext uri="{0D108BD9-81ED-4DB2-BD59-A6C34878D82A}">
                    <a16:rowId xmlns:a16="http://schemas.microsoft.com/office/drawing/2014/main" val="10002"/>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The school must communicate to families the mitigation strategies that are taken to keep everyone safe.  We also must inform parents of the correlation between student attendance and achievement.</a:t>
                      </a:r>
                      <a:endParaRPr sz="700" u="none" strike="noStrike" cap="none"/>
                    </a:p>
                  </a:txBody>
                  <a:tcPr marL="68575" marR="68575" marT="28575" marB="28575"/>
                </a:tc>
                <a:extLst>
                  <a:ext uri="{0D108BD9-81ED-4DB2-BD59-A6C34878D82A}">
                    <a16:rowId xmlns:a16="http://schemas.microsoft.com/office/drawing/2014/main" val="10003"/>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How can student support teams and family engagement teams educate parents on the importance of attendance?</a:t>
                      </a:r>
                      <a:endParaRPr sz="700" b="1" u="none" strike="noStrike" cap="none"/>
                    </a:p>
                  </a:txBody>
                  <a:tcPr marL="68575" marR="68575" marT="28575" marB="28575"/>
                </a:tc>
                <a:extLst>
                  <a:ext uri="{0D108BD9-81ED-4DB2-BD59-A6C34878D82A}">
                    <a16:rowId xmlns:a16="http://schemas.microsoft.com/office/drawing/2014/main" val="10004"/>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We will hold parenting events throughout the year to address monitoring and progress of children.  We also have a parent resource center that has many resources for parents.</a:t>
                      </a:r>
                      <a:endParaRPr sz="700" u="none" strike="noStrike" cap="none"/>
                    </a:p>
                  </a:txBody>
                  <a:tcPr marL="68575" marR="68575" marT="28575" marB="28575"/>
                </a:tc>
                <a:extLst>
                  <a:ext uri="{0D108BD9-81ED-4DB2-BD59-A6C34878D82A}">
                    <a16:rowId xmlns:a16="http://schemas.microsoft.com/office/drawing/2014/main" val="10005"/>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How can increased social emotional learning improve students’ perceptions of school?</a:t>
                      </a:r>
                      <a:endParaRPr sz="700" b="1" u="none" strike="noStrike" cap="none"/>
                    </a:p>
                  </a:txBody>
                  <a:tcPr marL="68575" marR="68575" marT="28575" marB="28575"/>
                </a:tc>
                <a:extLst>
                  <a:ext uri="{0D108BD9-81ED-4DB2-BD59-A6C34878D82A}">
                    <a16:rowId xmlns:a16="http://schemas.microsoft.com/office/drawing/2014/main" val="10006"/>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We have allocated 30 minutes in the morning for SEL.  Also, teachers do a midday check to gauge students well being.</a:t>
                      </a:r>
                      <a:endParaRPr sz="700" u="none" strike="noStrike" cap="none"/>
                    </a:p>
                  </a:txBody>
                  <a:tcPr marL="68575" marR="68575" marT="28575" marB="28575"/>
                </a:tc>
                <a:extLst>
                  <a:ext uri="{0D108BD9-81ED-4DB2-BD59-A6C34878D82A}">
                    <a16:rowId xmlns:a16="http://schemas.microsoft.com/office/drawing/2014/main" val="10007"/>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b="1" u="none" strike="noStrike" cap="none"/>
                        <a:t>Why is a focus on social emotional learning a priority  this school year?</a:t>
                      </a:r>
                      <a:endParaRPr sz="700" b="1" u="none" strike="noStrike" cap="none"/>
                    </a:p>
                  </a:txBody>
                  <a:tcPr marL="68575" marR="68575" marT="28575" marB="28575"/>
                </a:tc>
                <a:extLst>
                  <a:ext uri="{0D108BD9-81ED-4DB2-BD59-A6C34878D82A}">
                    <a16:rowId xmlns:a16="http://schemas.microsoft.com/office/drawing/2014/main" val="10008"/>
                  </a:ext>
                </a:extLst>
              </a:tr>
              <a:tr h="231775">
                <a:tc>
                  <a:txBody>
                    <a:bodyPr/>
                    <a:lstStyle/>
                    <a:p>
                      <a:pPr marL="0" marR="0" lvl="0" indent="0" algn="l" rtl="0">
                        <a:lnSpc>
                          <a:spcPct val="100000"/>
                        </a:lnSpc>
                        <a:spcBef>
                          <a:spcPts val="0"/>
                        </a:spcBef>
                        <a:spcAft>
                          <a:spcPts val="0"/>
                        </a:spcAft>
                        <a:buClr>
                          <a:srgbClr val="000000"/>
                        </a:buClr>
                        <a:buSzPts val="800"/>
                        <a:buFont typeface="Arial"/>
                        <a:buNone/>
                      </a:pPr>
                      <a:r>
                        <a:rPr lang="en-US" sz="700" u="none" strike="noStrike" cap="none"/>
                        <a:t>With the ongoing concerns about health and safety, students well being becomes a priority.</a:t>
                      </a:r>
                      <a:endParaRPr sz="700" u="none" strike="noStrike" cap="none"/>
                    </a:p>
                  </a:txBody>
                  <a:tcPr marL="68575" marR="68575" marT="28575" marB="28575"/>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aphicFrame>
        <p:nvGraphicFramePr>
          <p:cNvPr id="369" name="Google Shape;369;p18"/>
          <p:cNvGraphicFramePr/>
          <p:nvPr/>
        </p:nvGraphicFramePr>
        <p:xfrm>
          <a:off x="222865" y="1745204"/>
          <a:ext cx="8744175" cy="1174750"/>
        </p:xfrm>
        <a:graphic>
          <a:graphicData uri="http://schemas.openxmlformats.org/drawingml/2006/table">
            <a:tbl>
              <a:tblPr>
                <a:noFill/>
                <a:tableStyleId>{649C8D51-622D-4392-B74C-EA4671049F79}</a:tableStyleId>
              </a:tblPr>
              <a:tblGrid>
                <a:gridCol w="8744175">
                  <a:extLst>
                    <a:ext uri="{9D8B030D-6E8A-4147-A177-3AD203B41FA5}">
                      <a16:colId xmlns:a16="http://schemas.microsoft.com/office/drawing/2014/main" val="20000"/>
                    </a:ext>
                  </a:extLst>
                </a:gridCol>
              </a:tblGrid>
              <a:tr h="463550">
                <a:tc>
                  <a:txBody>
                    <a:bodyPr/>
                    <a:lstStyle/>
                    <a:p>
                      <a:pPr marL="0" marR="0" lvl="0" indent="0" algn="l" rtl="0">
                        <a:lnSpc>
                          <a:spcPct val="100000"/>
                        </a:lnSpc>
                        <a:spcBef>
                          <a:spcPts val="0"/>
                        </a:spcBef>
                        <a:spcAft>
                          <a:spcPts val="0"/>
                        </a:spcAft>
                        <a:buClr>
                          <a:srgbClr val="000000"/>
                        </a:buClr>
                        <a:buSzPts val="1000"/>
                        <a:buFont typeface="Arial"/>
                        <a:buNone/>
                      </a:pPr>
                      <a:r>
                        <a:rPr lang="en-US" sz="1300" b="1" u="none" strike="noStrike" cap="none">
                          <a:solidFill>
                            <a:schemeClr val="lt1"/>
                          </a:solidFill>
                          <a:latin typeface="Calibri"/>
                          <a:ea typeface="Calibri"/>
                          <a:cs typeface="Calibri"/>
                          <a:sym typeface="Calibri"/>
                        </a:rPr>
                        <a:t>Impact: Did you achieve or make progress towards the goals identified in your strategic plan? What evidence/data do you have?</a:t>
                      </a:r>
                      <a:endParaRPr sz="1300" b="1" u="none" strike="noStrike" cap="none">
                        <a:solidFill>
                          <a:schemeClr val="lt1"/>
                        </a:solidFill>
                        <a:latin typeface="Calibri"/>
                        <a:ea typeface="Calibri"/>
                        <a:cs typeface="Calibri"/>
                        <a:sym typeface="Calibri"/>
                      </a:endParaRPr>
                    </a:p>
                  </a:txBody>
                  <a:tcPr marL="68575" marR="68575" marT="28575" marB="28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FA9"/>
                    </a:solidFill>
                  </a:tcPr>
                </a:tc>
                <a:extLst>
                  <a:ext uri="{0D108BD9-81ED-4DB2-BD59-A6C34878D82A}">
                    <a16:rowId xmlns:a16="http://schemas.microsoft.com/office/drawing/2014/main" val="10000"/>
                  </a:ext>
                </a:extLst>
              </a:tr>
              <a:tr h="711200">
                <a:tc>
                  <a:txBody>
                    <a:bodyPr/>
                    <a:lstStyle/>
                    <a:p>
                      <a:pPr marL="0" marR="0" lvl="0" indent="0" algn="l" rtl="0">
                        <a:lnSpc>
                          <a:spcPct val="100000"/>
                        </a:lnSpc>
                        <a:spcBef>
                          <a:spcPts val="0"/>
                        </a:spcBef>
                        <a:spcAft>
                          <a:spcPts val="0"/>
                        </a:spcAft>
                        <a:buClr>
                          <a:srgbClr val="000000"/>
                        </a:buClr>
                        <a:buSzPts val="800"/>
                        <a:buFont typeface="Arial"/>
                        <a:buNone/>
                      </a:pPr>
                      <a:r>
                        <a:rPr lang="en-US" sz="1000" u="none" strike="noStrike" cap="none">
                          <a:solidFill>
                            <a:schemeClr val="dk1"/>
                          </a:solidFill>
                          <a:latin typeface="Calibri"/>
                          <a:ea typeface="Calibri"/>
                          <a:cs typeface="Calibri"/>
                          <a:sym typeface="Calibri"/>
                        </a:rPr>
                        <a:t>Yes, we progressed  towards the goals identified in our strategic plan.  On the 2019 Georgia Milestones , we increased proficient learners from 16% to 20%  in English Language Arts,  and  from 10% to 20% in Math. </a:t>
                      </a:r>
                      <a:endParaRPr sz="1000" u="none" strike="noStrike" cap="none">
                        <a:solidFill>
                          <a:schemeClr val="dk1"/>
                        </a:solidFill>
                        <a:latin typeface="Calibri"/>
                        <a:ea typeface="Calibri"/>
                        <a:cs typeface="Calibri"/>
                        <a:sym typeface="Calibri"/>
                      </a:endParaRPr>
                    </a:p>
                  </a:txBody>
                  <a:tcPr marL="68575" marR="68575" marT="28575" marB="28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70" name="Google Shape;370;p18"/>
          <p:cNvGraphicFramePr/>
          <p:nvPr/>
        </p:nvGraphicFramePr>
        <p:xfrm>
          <a:off x="222865" y="3042597"/>
          <a:ext cx="8744175" cy="1174750"/>
        </p:xfrm>
        <a:graphic>
          <a:graphicData uri="http://schemas.openxmlformats.org/drawingml/2006/table">
            <a:tbl>
              <a:tblPr>
                <a:noFill/>
                <a:tableStyleId>{649C8D51-622D-4392-B74C-EA4671049F79}</a:tableStyleId>
              </a:tblPr>
              <a:tblGrid>
                <a:gridCol w="8744175">
                  <a:extLst>
                    <a:ext uri="{9D8B030D-6E8A-4147-A177-3AD203B41FA5}">
                      <a16:colId xmlns:a16="http://schemas.microsoft.com/office/drawing/2014/main" val="20000"/>
                    </a:ext>
                  </a:extLst>
                </a:gridCol>
              </a:tblGrid>
              <a:tr h="463550">
                <a:tc>
                  <a:txBody>
                    <a:bodyPr/>
                    <a:lstStyle/>
                    <a:p>
                      <a:pPr marL="0" marR="0" lvl="0" indent="0" algn="l" rtl="0">
                        <a:lnSpc>
                          <a:spcPct val="100000"/>
                        </a:lnSpc>
                        <a:spcBef>
                          <a:spcPts val="0"/>
                        </a:spcBef>
                        <a:spcAft>
                          <a:spcPts val="0"/>
                        </a:spcAft>
                        <a:buClr>
                          <a:srgbClr val="000000"/>
                        </a:buClr>
                        <a:buSzPts val="1000"/>
                        <a:buFont typeface="Arial"/>
                        <a:buNone/>
                      </a:pPr>
                      <a:r>
                        <a:rPr lang="en-US" sz="1300" b="1" u="none" strike="noStrike" cap="none">
                          <a:solidFill>
                            <a:schemeClr val="lt1"/>
                          </a:solidFill>
                          <a:latin typeface="Calibri"/>
                          <a:ea typeface="Calibri"/>
                          <a:cs typeface="Calibri"/>
                          <a:sym typeface="Calibri"/>
                        </a:rPr>
                        <a:t>Implementation: Did you do (with fidelity) what you said you were going to do in your strategic plan? What evidence/data do you have?</a:t>
                      </a:r>
                      <a:endParaRPr sz="1300" b="1" u="none" strike="noStrike" cap="none">
                        <a:solidFill>
                          <a:schemeClr val="lt1"/>
                        </a:solidFill>
                        <a:latin typeface="Calibri"/>
                        <a:ea typeface="Calibri"/>
                        <a:cs typeface="Calibri"/>
                        <a:sym typeface="Calibri"/>
                      </a:endParaRPr>
                    </a:p>
                  </a:txBody>
                  <a:tcPr marL="68575" marR="68575" marT="28575" marB="28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FA9"/>
                    </a:solidFill>
                  </a:tcPr>
                </a:tc>
                <a:extLst>
                  <a:ext uri="{0D108BD9-81ED-4DB2-BD59-A6C34878D82A}">
                    <a16:rowId xmlns:a16="http://schemas.microsoft.com/office/drawing/2014/main" val="10000"/>
                  </a:ext>
                </a:extLst>
              </a:tr>
              <a:tr h="711200">
                <a:tc>
                  <a:txBody>
                    <a:bodyPr/>
                    <a:lstStyle/>
                    <a:p>
                      <a:pPr marL="0" marR="0" lvl="0" indent="0" algn="l" rtl="0">
                        <a:lnSpc>
                          <a:spcPct val="100000"/>
                        </a:lnSpc>
                        <a:spcBef>
                          <a:spcPts val="0"/>
                        </a:spcBef>
                        <a:spcAft>
                          <a:spcPts val="0"/>
                        </a:spcAft>
                        <a:buClr>
                          <a:srgbClr val="000000"/>
                        </a:buClr>
                        <a:buSzPts val="800"/>
                        <a:buFont typeface="Arial"/>
                        <a:buNone/>
                      </a:pPr>
                      <a:r>
                        <a:rPr lang="en-US" sz="1000" u="none" strike="noStrike" cap="none">
                          <a:solidFill>
                            <a:schemeClr val="dk1"/>
                          </a:solidFill>
                          <a:latin typeface="Calibri"/>
                          <a:ea typeface="Calibri"/>
                          <a:cs typeface="Calibri"/>
                          <a:sym typeface="Calibri"/>
                        </a:rPr>
                        <a:t>We made some small gains, but  we should  have revised our school strategies  and aligned them with formative and informal assessments.</a:t>
                      </a:r>
                      <a:endParaRPr sz="1000" u="none" strike="noStrike" cap="none">
                        <a:solidFill>
                          <a:schemeClr val="dk1"/>
                        </a:solidFill>
                        <a:latin typeface="Calibri"/>
                        <a:ea typeface="Calibri"/>
                        <a:cs typeface="Calibri"/>
                        <a:sym typeface="Calibri"/>
                      </a:endParaRPr>
                    </a:p>
                  </a:txBody>
                  <a:tcPr marL="68575" marR="68575" marT="28575" marB="28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71" name="Google Shape;371;p18"/>
          <p:cNvGraphicFramePr/>
          <p:nvPr/>
        </p:nvGraphicFramePr>
        <p:xfrm>
          <a:off x="222865" y="4334655"/>
          <a:ext cx="8744175" cy="1174750"/>
        </p:xfrm>
        <a:graphic>
          <a:graphicData uri="http://schemas.openxmlformats.org/drawingml/2006/table">
            <a:tbl>
              <a:tblPr>
                <a:noFill/>
                <a:tableStyleId>{649C8D51-622D-4392-B74C-EA4671049F79}</a:tableStyleId>
              </a:tblPr>
              <a:tblGrid>
                <a:gridCol w="8744175">
                  <a:extLst>
                    <a:ext uri="{9D8B030D-6E8A-4147-A177-3AD203B41FA5}">
                      <a16:colId xmlns:a16="http://schemas.microsoft.com/office/drawing/2014/main" val="20000"/>
                    </a:ext>
                  </a:extLst>
                </a:gridCol>
              </a:tblGrid>
              <a:tr h="463550">
                <a:tc>
                  <a:txBody>
                    <a:bodyPr/>
                    <a:lstStyle/>
                    <a:p>
                      <a:pPr marL="0" marR="0" lvl="0" indent="0" algn="l" rtl="0">
                        <a:lnSpc>
                          <a:spcPct val="100000"/>
                        </a:lnSpc>
                        <a:spcBef>
                          <a:spcPts val="0"/>
                        </a:spcBef>
                        <a:spcAft>
                          <a:spcPts val="0"/>
                        </a:spcAft>
                        <a:buClr>
                          <a:srgbClr val="000000"/>
                        </a:buClr>
                        <a:buSzPts val="1000"/>
                        <a:buFont typeface="Arial"/>
                        <a:buNone/>
                      </a:pPr>
                      <a:r>
                        <a:rPr lang="en-US" sz="1300" b="1" u="none" strike="noStrike" cap="none">
                          <a:solidFill>
                            <a:schemeClr val="lt1"/>
                          </a:solidFill>
                          <a:latin typeface="Calibri"/>
                          <a:ea typeface="Calibri"/>
                          <a:cs typeface="Calibri"/>
                          <a:sym typeface="Calibri"/>
                        </a:rPr>
                        <a:t>Reflection: If you did not have the impact expected or implement with fidelity, why? What should you be aware of in this planning process?</a:t>
                      </a:r>
                      <a:endParaRPr sz="1300" b="1" u="none" strike="noStrike" cap="none">
                        <a:solidFill>
                          <a:schemeClr val="lt1"/>
                        </a:solidFill>
                        <a:latin typeface="Calibri"/>
                        <a:ea typeface="Calibri"/>
                        <a:cs typeface="Calibri"/>
                        <a:sym typeface="Calibri"/>
                      </a:endParaRPr>
                    </a:p>
                  </a:txBody>
                  <a:tcPr marL="68575" marR="68575" marT="28575" marB="28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FA9"/>
                    </a:solidFill>
                  </a:tcPr>
                </a:tc>
                <a:extLst>
                  <a:ext uri="{0D108BD9-81ED-4DB2-BD59-A6C34878D82A}">
                    <a16:rowId xmlns:a16="http://schemas.microsoft.com/office/drawing/2014/main" val="10000"/>
                  </a:ext>
                </a:extLst>
              </a:tr>
              <a:tr h="711200">
                <a:tc>
                  <a:txBody>
                    <a:bodyPr/>
                    <a:lstStyle/>
                    <a:p>
                      <a:pPr marL="0" marR="0" lvl="0" indent="0" algn="l" rtl="0">
                        <a:lnSpc>
                          <a:spcPct val="100000"/>
                        </a:lnSpc>
                        <a:spcBef>
                          <a:spcPts val="0"/>
                        </a:spcBef>
                        <a:spcAft>
                          <a:spcPts val="0"/>
                        </a:spcAft>
                        <a:buClr>
                          <a:srgbClr val="000000"/>
                        </a:buClr>
                        <a:buSzPts val="800"/>
                        <a:buFont typeface="Arial"/>
                        <a:buNone/>
                      </a:pPr>
                      <a:r>
                        <a:rPr lang="en-US" sz="1000" u="none" strike="noStrike" cap="none">
                          <a:solidFill>
                            <a:schemeClr val="dk1"/>
                          </a:solidFill>
                          <a:latin typeface="Calibri"/>
                          <a:ea typeface="Calibri"/>
                          <a:cs typeface="Calibri"/>
                          <a:sym typeface="Calibri"/>
                        </a:rPr>
                        <a:t> We should have set incremental benchmarks which will permit us to monitor and evaluate our school priorities and strategies.  During this planning process , we  should  set  benchmarks and an aggressive monitoring tool  to  measure our performance. </a:t>
                      </a:r>
                      <a:endParaRPr sz="1000" u="none" strike="noStrike" cap="none">
                        <a:solidFill>
                          <a:schemeClr val="dk1"/>
                        </a:solidFill>
                        <a:latin typeface="Calibri"/>
                        <a:ea typeface="Calibri"/>
                        <a:cs typeface="Calibri"/>
                        <a:sym typeface="Calibri"/>
                      </a:endParaRPr>
                    </a:p>
                  </a:txBody>
                  <a:tcPr marL="68575" marR="68575" marT="28575" marB="285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72" name="Google Shape;372;p18"/>
          <p:cNvSpPr/>
          <p:nvPr/>
        </p:nvSpPr>
        <p:spPr>
          <a:xfrm>
            <a:off x="2841229" y="82248"/>
            <a:ext cx="6302700" cy="514800"/>
          </a:xfrm>
          <a:prstGeom prst="rect">
            <a:avLst/>
          </a:prstGeom>
          <a:solidFill>
            <a:srgbClr val="0B539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ACTIVITY: Reflect on the Work</a:t>
            </a:r>
            <a:endParaRPr sz="1867" b="0" i="0" u="none" strike="noStrike" cap="none">
              <a:solidFill>
                <a:srgbClr val="000000"/>
              </a:solidFill>
              <a:latin typeface="Arial"/>
              <a:ea typeface="Arial"/>
              <a:cs typeface="Arial"/>
              <a:sym typeface="Arial"/>
            </a:endParaRPr>
          </a:p>
        </p:txBody>
      </p:sp>
      <p:sp>
        <p:nvSpPr>
          <p:cNvPr id="373" name="Google Shape;373;p18"/>
          <p:cNvSpPr txBox="1"/>
          <p:nvPr/>
        </p:nvSpPr>
        <p:spPr>
          <a:xfrm>
            <a:off x="222865" y="790950"/>
            <a:ext cx="8744100" cy="771300"/>
          </a:xfrm>
          <a:prstGeom prst="rect">
            <a:avLst/>
          </a:prstGeom>
          <a:solidFill>
            <a:srgbClr val="CFE2F3"/>
          </a:solidFill>
          <a:ln w="508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Calibri"/>
                <a:ea typeface="Calibri"/>
                <a:cs typeface="Calibri"/>
                <a:sym typeface="Calibri"/>
              </a:rPr>
              <a:t>Review what you said you were going to do in your </a:t>
            </a:r>
            <a:r>
              <a:rPr lang="en-US" sz="1867" b="1" i="0" u="sng" strike="noStrike" cap="none">
                <a:solidFill>
                  <a:srgbClr val="000000"/>
                </a:solidFill>
                <a:latin typeface="Calibri"/>
                <a:ea typeface="Calibri"/>
                <a:cs typeface="Calibri"/>
                <a:sym typeface="Calibri"/>
              </a:rPr>
              <a:t>previous strategic plan </a:t>
            </a:r>
            <a:r>
              <a:rPr lang="en-US" sz="1867" b="0" i="0" u="none" strike="noStrike" cap="none">
                <a:solidFill>
                  <a:srgbClr val="000000"/>
                </a:solidFill>
                <a:latin typeface="Calibri"/>
                <a:ea typeface="Calibri"/>
                <a:cs typeface="Calibri"/>
                <a:sym typeface="Calibri"/>
              </a:rPr>
              <a:t>and reflect on whether you achieved the impact you expected. These guiding questions will help set that stage for the rest of the needs assessment. </a:t>
            </a:r>
            <a:endParaRPr sz="1867"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f54f11bfb3_0_216"/>
          <p:cNvSpPr/>
          <p:nvPr/>
        </p:nvSpPr>
        <p:spPr>
          <a:xfrm>
            <a:off x="0" y="-1"/>
            <a:ext cx="9144000" cy="3417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nvGrpSpPr>
          <p:cNvPr id="379" name="Google Shape;379;gf54f11bfb3_0_216"/>
          <p:cNvGrpSpPr/>
          <p:nvPr/>
        </p:nvGrpSpPr>
        <p:grpSpPr>
          <a:xfrm>
            <a:off x="7527920" y="55575"/>
            <a:ext cx="273141" cy="230472"/>
            <a:chOff x="6665701" y="1263473"/>
            <a:chExt cx="364188" cy="368755"/>
          </a:xfrm>
        </p:grpSpPr>
        <p:sp>
          <p:nvSpPr>
            <p:cNvPr id="380" name="Google Shape;380;gf54f11bfb3_0_216"/>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81" name="Google Shape;381;gf54f11bfb3_0_216"/>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82" name="Google Shape;382;gf54f11bfb3_0_216"/>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sp>
        <p:nvSpPr>
          <p:cNvPr id="383" name="Google Shape;383;gf54f11bfb3_0_216"/>
          <p:cNvSpPr/>
          <p:nvPr/>
        </p:nvSpPr>
        <p:spPr>
          <a:xfrm>
            <a:off x="7963677" y="55577"/>
            <a:ext cx="6239" cy="230462"/>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84" name="Google Shape;384;gf54f11bfb3_0_216"/>
          <p:cNvSpPr/>
          <p:nvPr/>
        </p:nvSpPr>
        <p:spPr>
          <a:xfrm>
            <a:off x="7664490" y="0"/>
            <a:ext cx="1408500" cy="341700"/>
          </a:xfrm>
          <a:prstGeom prst="roundRect">
            <a:avLst>
              <a:gd name="adj" fmla="val 0"/>
            </a:avLst>
          </a:prstGeom>
          <a:noFill/>
          <a:ln>
            <a:noFill/>
          </a:ln>
        </p:spPr>
        <p:txBody>
          <a:bodyPr spcFirstLastPara="1" wrap="square" lIns="68550" tIns="68550" rIns="68550" bIns="685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a:ea typeface="Roboto"/>
                <a:cs typeface="Roboto"/>
                <a:sym typeface="Roboto"/>
              </a:rPr>
              <a:t>Needs Assessment</a:t>
            </a:r>
            <a:endParaRPr sz="1200" b="1" i="0" u="none" strike="noStrike" cap="none">
              <a:solidFill>
                <a:srgbClr val="000000"/>
              </a:solidFill>
              <a:latin typeface="Roboto"/>
              <a:ea typeface="Roboto"/>
              <a:cs typeface="Roboto"/>
              <a:sym typeface="Roboto"/>
            </a:endParaRPr>
          </a:p>
        </p:txBody>
      </p:sp>
      <p:sp>
        <p:nvSpPr>
          <p:cNvPr id="385" name="Google Shape;385;gf54f11bfb3_0_216"/>
          <p:cNvSpPr/>
          <p:nvPr/>
        </p:nvSpPr>
        <p:spPr>
          <a:xfrm>
            <a:off x="0" y="-1"/>
            <a:ext cx="3408600" cy="341700"/>
          </a:xfrm>
          <a:prstGeom prst="roundRect">
            <a:avLst>
              <a:gd name="adj" fmla="val 0"/>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SCHOOL NAME</a:t>
            </a:r>
            <a:endParaRPr sz="1600" b="1" i="0" u="none" strike="noStrike" cap="none">
              <a:solidFill>
                <a:srgbClr val="000000"/>
              </a:solidFill>
              <a:latin typeface="Calibri"/>
              <a:ea typeface="Calibri"/>
              <a:cs typeface="Calibri"/>
              <a:sym typeface="Calibri"/>
            </a:endParaRPr>
          </a:p>
        </p:txBody>
      </p:sp>
      <p:graphicFrame>
        <p:nvGraphicFramePr>
          <p:cNvPr id="386" name="Google Shape;386;gf54f11bfb3_0_216"/>
          <p:cNvGraphicFramePr/>
          <p:nvPr/>
        </p:nvGraphicFramePr>
        <p:xfrm>
          <a:off x="326570" y="762965"/>
          <a:ext cx="8490850" cy="3715890"/>
        </p:xfrm>
        <a:graphic>
          <a:graphicData uri="http://schemas.openxmlformats.org/drawingml/2006/table">
            <a:tbl>
              <a:tblPr firstRow="1" bandRow="1">
                <a:noFill/>
                <a:tableStyleId>{F4AD8E85-DCD8-4DD0-AEF5-361552112101}</a:tableStyleId>
              </a:tblPr>
              <a:tblGrid>
                <a:gridCol w="4245425">
                  <a:extLst>
                    <a:ext uri="{9D8B030D-6E8A-4147-A177-3AD203B41FA5}">
                      <a16:colId xmlns:a16="http://schemas.microsoft.com/office/drawing/2014/main" val="20000"/>
                    </a:ext>
                  </a:extLst>
                </a:gridCol>
                <a:gridCol w="4245425">
                  <a:extLst>
                    <a:ext uri="{9D8B030D-6E8A-4147-A177-3AD203B41FA5}">
                      <a16:colId xmlns:a16="http://schemas.microsoft.com/office/drawing/2014/main" val="20001"/>
                    </a:ext>
                  </a:extLst>
                </a:gridCol>
              </a:tblGrid>
              <a:tr h="212950">
                <a:tc>
                  <a:txBody>
                    <a:bodyPr/>
                    <a:lstStyle/>
                    <a:p>
                      <a:pPr marL="0" marR="0" lvl="0" indent="0" algn="ctr" rtl="0">
                        <a:lnSpc>
                          <a:spcPct val="100000"/>
                        </a:lnSpc>
                        <a:spcBef>
                          <a:spcPts val="0"/>
                        </a:spcBef>
                        <a:spcAft>
                          <a:spcPts val="0"/>
                        </a:spcAft>
                        <a:buClr>
                          <a:srgbClr val="000000"/>
                        </a:buClr>
                        <a:buSzPts val="1000"/>
                        <a:buFont typeface="Arial"/>
                        <a:buNone/>
                      </a:pPr>
                      <a:r>
                        <a:rPr lang="en-US" sz="2000" b="1" u="none" strike="noStrike" cap="none">
                          <a:solidFill>
                            <a:schemeClr val="lt1"/>
                          </a:solidFill>
                        </a:rPr>
                        <a:t>Strengths</a:t>
                      </a:r>
                      <a:endParaRPr sz="2000" b="1" u="none" strike="noStrike" cap="none">
                        <a:solidFill>
                          <a:schemeClr val="lt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2000" b="1" u="none" strike="noStrike" cap="none">
                          <a:solidFill>
                            <a:schemeClr val="lt1"/>
                          </a:solidFill>
                        </a:rPr>
                        <a:t>Opportunities</a:t>
                      </a:r>
                      <a:endParaRPr sz="2000" b="1" u="none" strike="noStrike" cap="none">
                        <a:solidFill>
                          <a:schemeClr val="lt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185275">
                <a:tc>
                  <a:txBody>
                    <a:bodyPr/>
                    <a:lstStyle/>
                    <a:p>
                      <a:pPr marL="0" marR="0" lvl="0" indent="0" algn="l" rtl="0">
                        <a:lnSpc>
                          <a:spcPct val="100000"/>
                        </a:lnSpc>
                        <a:spcBef>
                          <a:spcPts val="0"/>
                        </a:spcBef>
                        <a:spcAft>
                          <a:spcPts val="0"/>
                        </a:spcAft>
                        <a:buClr>
                          <a:srgbClr val="000000"/>
                        </a:buClr>
                        <a:buSzPts val="800"/>
                        <a:buFont typeface="Arial"/>
                        <a:buNone/>
                      </a:pPr>
                      <a:r>
                        <a:rPr lang="en-US" sz="1800" u="none" strike="noStrike" cap="none">
                          <a:solidFill>
                            <a:schemeClr val="dk1"/>
                          </a:solidFill>
                        </a:rPr>
                        <a:t>Increased the number of proficient learners in both ELA and Math on EOG 2019</a:t>
                      </a:r>
                      <a:endParaRPr sz="1800" u="none" strike="noStrike" cap="none">
                        <a:solidFill>
                          <a:schemeClr val="dk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1800" u="none" strike="noStrike" cap="none">
                          <a:solidFill>
                            <a:schemeClr val="dk1"/>
                          </a:solidFill>
                        </a:rPr>
                        <a:t>To obtain a greater increase in proficient learners in ELA and mathematics</a:t>
                      </a:r>
                      <a:endParaRPr sz="1800" u="none" strike="noStrike" cap="none">
                        <a:solidFill>
                          <a:schemeClr val="dk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3775">
                <a:tc>
                  <a:txBody>
                    <a:bodyPr/>
                    <a:lstStyle/>
                    <a:p>
                      <a:pPr marL="0" marR="0" lvl="0" indent="0" algn="l" rtl="0">
                        <a:lnSpc>
                          <a:spcPct val="100000"/>
                        </a:lnSpc>
                        <a:spcBef>
                          <a:spcPts val="0"/>
                        </a:spcBef>
                        <a:spcAft>
                          <a:spcPts val="0"/>
                        </a:spcAft>
                        <a:buClr>
                          <a:schemeClr val="dk1"/>
                        </a:buClr>
                        <a:buSzPts val="800"/>
                        <a:buFont typeface="Calibri"/>
                        <a:buNone/>
                      </a:pPr>
                      <a:r>
                        <a:rPr lang="en-US" sz="1800" u="none" strike="noStrike" cap="none">
                          <a:solidFill>
                            <a:schemeClr val="dk1"/>
                          </a:solidFill>
                        </a:rPr>
                        <a:t>Increased the number of proficient and distinguished learners on science EOG 2019</a:t>
                      </a:r>
                      <a:endParaRPr sz="1800" u="none" strike="noStrike" cap="none">
                        <a:solidFill>
                          <a:schemeClr val="dk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r>
                        <a:rPr lang="en-US" sz="1800" u="none" strike="noStrike" cap="none">
                          <a:solidFill>
                            <a:schemeClr val="dk1"/>
                          </a:solidFill>
                        </a:rPr>
                        <a:t>To obtain a greater literacy score as measured by CCRPI, or the percentage of 3-5 grade students achieving a Lexile score within their grade band</a:t>
                      </a:r>
                      <a:endParaRPr sz="1800" u="none" strike="noStrike" cap="none">
                        <a:solidFill>
                          <a:schemeClr val="dk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28950">
                <a:tc>
                  <a:txBody>
                    <a:bodyPr/>
                    <a:lstStyle/>
                    <a:p>
                      <a:pPr marL="0" marR="0" lvl="0" indent="0" algn="l" rtl="0">
                        <a:lnSpc>
                          <a:spcPct val="100000"/>
                        </a:lnSpc>
                        <a:spcBef>
                          <a:spcPts val="0"/>
                        </a:spcBef>
                        <a:spcAft>
                          <a:spcPts val="0"/>
                        </a:spcAft>
                        <a:buClr>
                          <a:schemeClr val="dk1"/>
                        </a:buClr>
                        <a:buSzPts val="800"/>
                        <a:buFont typeface="Arial"/>
                        <a:buNone/>
                      </a:pPr>
                      <a:r>
                        <a:rPr lang="en-US" sz="1800" u="none" strike="noStrike" cap="none">
                          <a:solidFill>
                            <a:schemeClr val="dk1"/>
                          </a:solidFill>
                        </a:rPr>
                        <a:t>Implemented Weekly Data Meetings for ELA and Math  in all grade levels.  </a:t>
                      </a:r>
                      <a:endParaRPr sz="2200" u="none" strike="noStrike" cap="none"/>
                    </a:p>
                    <a:p>
                      <a:pPr marL="0" marR="0" lvl="0" indent="0" algn="l" rtl="0">
                        <a:lnSpc>
                          <a:spcPct val="100000"/>
                        </a:lnSpc>
                        <a:spcBef>
                          <a:spcPts val="0"/>
                        </a:spcBef>
                        <a:spcAft>
                          <a:spcPts val="0"/>
                        </a:spcAft>
                        <a:buClr>
                          <a:srgbClr val="000000"/>
                        </a:buClr>
                        <a:buSzPts val="1200"/>
                        <a:buFont typeface="Arial"/>
                        <a:buNone/>
                      </a:pPr>
                      <a:endParaRPr sz="1800" u="none" strike="noStrike" cap="none">
                        <a:solidFill>
                          <a:srgbClr val="000000"/>
                        </a:solidFill>
                      </a:endParaRPr>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1800" u="none" strike="noStrike" cap="none">
                          <a:solidFill>
                            <a:schemeClr val="dk1"/>
                          </a:solidFill>
                        </a:rPr>
                        <a:t>Improve our student’s writing efficiency through explicit writing instruction as measured by WriteScore and EOG.</a:t>
                      </a:r>
                      <a:endParaRPr sz="1800" u="none" strike="noStrike" cap="none">
                        <a:solidFill>
                          <a:schemeClr val="dk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0450">
                <a:tc>
                  <a:txBody>
                    <a:bodyPr/>
                    <a:lstStyle/>
                    <a:p>
                      <a:pPr marL="0" marR="0" lvl="0" indent="0" algn="l" rtl="0">
                        <a:lnSpc>
                          <a:spcPct val="100000"/>
                        </a:lnSpc>
                        <a:spcBef>
                          <a:spcPts val="0"/>
                        </a:spcBef>
                        <a:spcAft>
                          <a:spcPts val="0"/>
                        </a:spcAft>
                        <a:buClr>
                          <a:srgbClr val="000000"/>
                        </a:buClr>
                        <a:buSzPts val="1200"/>
                        <a:buFont typeface="Arial"/>
                        <a:buNone/>
                      </a:pPr>
                      <a:endParaRPr sz="2200" b="0" u="none" strike="noStrike" cap="none"/>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800"/>
                        <a:buFont typeface="Calibri"/>
                        <a:buNone/>
                      </a:pPr>
                      <a:endParaRPr sz="1800" u="none" strike="noStrike" cap="none">
                        <a:solidFill>
                          <a:schemeClr val="dk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90450">
                <a:tc>
                  <a:txBody>
                    <a:bodyPr/>
                    <a:lstStyle/>
                    <a:p>
                      <a:pPr marL="0" marR="0" lvl="0" indent="0" algn="l" rtl="0">
                        <a:lnSpc>
                          <a:spcPct val="100000"/>
                        </a:lnSpc>
                        <a:spcBef>
                          <a:spcPts val="0"/>
                        </a:spcBef>
                        <a:spcAft>
                          <a:spcPts val="0"/>
                        </a:spcAft>
                        <a:buClr>
                          <a:srgbClr val="000000"/>
                        </a:buClr>
                        <a:buSzPts val="800"/>
                        <a:buFont typeface="Arial"/>
                        <a:buNone/>
                      </a:pPr>
                      <a:endParaRPr sz="2200" u="none" strike="noStrike" cap="none"/>
                    </a:p>
                  </a:txBody>
                  <a:tcPr marL="47625" marR="47625" marT="23825" marB="238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1800" u="none" strike="noStrike" cap="none">
                        <a:solidFill>
                          <a:schemeClr val="dk1"/>
                        </a:solidFill>
                      </a:endParaRPr>
                    </a:p>
                  </a:txBody>
                  <a:tcPr marL="51425" marR="51425" marT="21450" marB="214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deas Infographics by Slidesgo">
  <a:themeElements>
    <a:clrScheme name="Simple Light">
      <a:dk1>
        <a:srgbClr val="000000"/>
      </a:dk1>
      <a:lt1>
        <a:srgbClr val="FFFFFF"/>
      </a:lt1>
      <a:dk2>
        <a:srgbClr val="595959"/>
      </a:dk2>
      <a:lt2>
        <a:srgbClr val="EEEEEE"/>
      </a:lt2>
      <a:accent1>
        <a:srgbClr val="D686A3"/>
      </a:accent1>
      <a:accent2>
        <a:srgbClr val="EEB1C7"/>
      </a:accent2>
      <a:accent3>
        <a:srgbClr val="B271CC"/>
      </a:accent3>
      <a:accent4>
        <a:srgbClr val="D0A4EB"/>
      </a:accent4>
      <a:accent5>
        <a:srgbClr val="FCB524"/>
      </a:accent5>
      <a:accent6>
        <a:srgbClr val="FAE0AA"/>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1454</Words>
  <Application>Microsoft Office PowerPoint</Application>
  <PresentationFormat>On-screen Show (16:10)</PresentationFormat>
  <Paragraphs>116</Paragraphs>
  <Slides>5</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vt:i4>
      </vt:variant>
    </vt:vector>
  </HeadingPairs>
  <TitlesOfParts>
    <vt:vector size="16" baseType="lpstr">
      <vt:lpstr>Verdana</vt:lpstr>
      <vt:lpstr>Roboto</vt:lpstr>
      <vt:lpstr>Helvetica Neue</vt:lpstr>
      <vt:lpstr>Calibri</vt:lpstr>
      <vt:lpstr>Arial</vt:lpstr>
      <vt:lpstr>Century</vt:lpstr>
      <vt:lpstr>Fira Sans Extra Condensed Medium</vt:lpstr>
      <vt:lpstr>3_Office Theme</vt:lpstr>
      <vt:lpstr>1_Office Theme</vt:lpstr>
      <vt:lpstr>Office Theme</vt:lpstr>
      <vt:lpstr>1_Ideas Infographics by Slidesgo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Campbell, Oreta</cp:lastModifiedBy>
  <cp:revision>2</cp:revision>
  <dcterms:created xsi:type="dcterms:W3CDTF">2016-01-13T17:16:24Z</dcterms:created>
  <dcterms:modified xsi:type="dcterms:W3CDTF">2023-05-19T12:38:13Z</dcterms:modified>
</cp:coreProperties>
</file>